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6" r:id="rId2"/>
    <p:sldId id="257" r:id="rId3"/>
    <p:sldId id="261" r:id="rId4"/>
    <p:sldId id="263" r:id="rId5"/>
    <p:sldId id="259" r:id="rId6"/>
    <p:sldId id="258" r:id="rId7"/>
    <p:sldId id="260"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BCB7"/>
    <a:srgbClr val="0C93EA"/>
    <a:srgbClr val="7ABFE8"/>
    <a:srgbClr val="0055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523F3-AE5F-4211-95F4-D38C31D2F0FF}" type="datetimeFigureOut">
              <a:rPr lang="en-US" smtClean="0"/>
              <a:t>10/12/2020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9A1EF-A004-43AD-9A3B-0806974F53D4}" type="slidenum">
              <a:rPr lang="en-US" smtClean="0"/>
              <a:t>‹#›</a:t>
            </a:fld>
            <a:endParaRPr lang="en-US"/>
          </a:p>
        </p:txBody>
      </p:sp>
    </p:spTree>
    <p:extLst>
      <p:ext uri="{BB962C8B-B14F-4D97-AF65-F5344CB8AC3E}">
        <p14:creationId xmlns:p14="http://schemas.microsoft.com/office/powerpoint/2010/main" val="4044640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F139-1CCF-49C1-A3AE-E2F2B7FBDD3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74971-EF3E-466F-9E43-2219BD47A38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A35B38-809A-4889-9190-30E625519A5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8F2FF39-AD5D-42E4-B64F-DC3D7FC232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406EC4-40B5-40FC-AB61-3FCD6624C862}"/>
              </a:ext>
            </a:extLst>
          </p:cNvPr>
          <p:cNvSpPr>
            <a:spLocks noGrp="1"/>
          </p:cNvSpPr>
          <p:nvPr>
            <p:ph type="sldNum" sz="quarter" idx="12"/>
          </p:nvPr>
        </p:nvSpPr>
        <p:spPr>
          <a:xfrm>
            <a:off x="8153400" y="6356350"/>
            <a:ext cx="3200400" cy="365125"/>
          </a:xfrm>
          <a:prstGeom prst="rect">
            <a:avLst/>
          </a:prstGeom>
        </p:spPr>
        <p:txBody>
          <a:bodyPr/>
          <a:lstStyle/>
          <a:p>
            <a:pPr algn="r"/>
            <a:r>
              <a:rPr lang="en-US" dirty="0"/>
              <a:t> https://pugetsounds.com </a:t>
            </a:r>
            <a:fld id="{BAAFFEF9-38AC-45CC-B905-536B744EA8EA}" type="slidenum">
              <a:rPr lang="en-US" smtClean="0"/>
              <a:pPr algn="r"/>
              <a:t>‹#›</a:t>
            </a:fld>
            <a:endParaRPr lang="en-US" dirty="0"/>
          </a:p>
        </p:txBody>
      </p:sp>
    </p:spTree>
    <p:extLst>
      <p:ext uri="{BB962C8B-B14F-4D97-AF65-F5344CB8AC3E}">
        <p14:creationId xmlns:p14="http://schemas.microsoft.com/office/powerpoint/2010/main" val="344759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27A5-49A8-4F23-BED4-FAADE1EF70C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D5AA9F-8C10-4D0F-B283-DC2E1DEF6B3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D4EB7-6DE9-431D-9962-30CBC098ECC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5297E1A-8AFB-45F2-9D0F-735B3D5569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0D7397-11A3-41C0-A749-C6357C37C2B6}"/>
              </a:ext>
            </a:extLst>
          </p:cNvPr>
          <p:cNvSpPr>
            <a:spLocks noGrp="1"/>
          </p:cNvSpPr>
          <p:nvPr>
            <p:ph type="sldNum" sz="quarter" idx="12"/>
          </p:nvPr>
        </p:nvSpPr>
        <p:spPr>
          <a:xfrm>
            <a:off x="8610600" y="6356350"/>
            <a:ext cx="2743200" cy="365125"/>
          </a:xfrm>
          <a:prstGeom prst="rect">
            <a:avLst/>
          </a:prstGeom>
        </p:spPr>
        <p:txBody>
          <a:bodyPr/>
          <a:lstStyle/>
          <a:p>
            <a:fld id="{BAAFFEF9-38AC-45CC-B905-536B744EA8EA}" type="slidenum">
              <a:rPr lang="en-US" smtClean="0"/>
              <a:t>‹#›</a:t>
            </a:fld>
            <a:endParaRPr lang="en-US"/>
          </a:p>
        </p:txBody>
      </p:sp>
    </p:spTree>
    <p:extLst>
      <p:ext uri="{BB962C8B-B14F-4D97-AF65-F5344CB8AC3E}">
        <p14:creationId xmlns:p14="http://schemas.microsoft.com/office/powerpoint/2010/main" val="1576758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640676-D32D-49C1-A76A-AE2DED52BB4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9577DC-B386-4400-9F02-8D4054BC582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25B502-4BAC-4576-8EAA-29D8E9AAB1C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B7E8A4C-D8E0-4829-A059-5141ECACC0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B1840DC-BBA2-43D5-B3C8-04CD3204ADB9}"/>
              </a:ext>
            </a:extLst>
          </p:cNvPr>
          <p:cNvSpPr>
            <a:spLocks noGrp="1"/>
          </p:cNvSpPr>
          <p:nvPr>
            <p:ph type="sldNum" sz="quarter" idx="12"/>
          </p:nvPr>
        </p:nvSpPr>
        <p:spPr>
          <a:xfrm>
            <a:off x="8610600" y="6356350"/>
            <a:ext cx="2743200" cy="365125"/>
          </a:xfrm>
          <a:prstGeom prst="rect">
            <a:avLst/>
          </a:prstGeom>
        </p:spPr>
        <p:txBody>
          <a:bodyPr/>
          <a:lstStyle/>
          <a:p>
            <a:fld id="{BAAFFEF9-38AC-45CC-B905-536B744EA8EA}" type="slidenum">
              <a:rPr lang="en-US" smtClean="0"/>
              <a:t>‹#›</a:t>
            </a:fld>
            <a:endParaRPr lang="en-US"/>
          </a:p>
        </p:txBody>
      </p:sp>
    </p:spTree>
    <p:extLst>
      <p:ext uri="{BB962C8B-B14F-4D97-AF65-F5344CB8AC3E}">
        <p14:creationId xmlns:p14="http://schemas.microsoft.com/office/powerpoint/2010/main" val="375105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D36A-748A-47F4-B171-9378C2CE1B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4A6D67B-DFBB-43DC-AA3B-51AC214CEE1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561FA4-8353-4945-A9C3-9590759CA96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6240B67-3D6A-46F8-8349-A6B96CC844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917C30A-AC82-429D-88ED-F202FBFE18A1}"/>
              </a:ext>
            </a:extLst>
          </p:cNvPr>
          <p:cNvSpPr>
            <a:spLocks noGrp="1"/>
          </p:cNvSpPr>
          <p:nvPr>
            <p:ph type="sldNum" sz="quarter" idx="12"/>
          </p:nvPr>
        </p:nvSpPr>
        <p:spPr>
          <a:xfrm>
            <a:off x="8610600" y="6356350"/>
            <a:ext cx="2743200" cy="365125"/>
          </a:xfrm>
          <a:prstGeom prst="rect">
            <a:avLst/>
          </a:prstGeom>
        </p:spPr>
        <p:txBody>
          <a:bodyPr/>
          <a:lstStyle/>
          <a:p>
            <a:fld id="{BAAFFEF9-38AC-45CC-B905-536B744EA8EA}" type="slidenum">
              <a:rPr lang="en-US" smtClean="0"/>
              <a:t>‹#›</a:t>
            </a:fld>
            <a:endParaRPr lang="en-US"/>
          </a:p>
        </p:txBody>
      </p:sp>
      <p:pic>
        <p:nvPicPr>
          <p:cNvPr id="8" name="Picture 7" descr="A picture containing light, traffic, sitting, table&#10;&#10;Description automatically generated">
            <a:extLst>
              <a:ext uri="{FF2B5EF4-FFF2-40B4-BE49-F238E27FC236}">
                <a16:creationId xmlns:a16="http://schemas.microsoft.com/office/drawing/2014/main" id="{2A6B79FD-CA29-4D22-B8EC-88DC7A289B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932" y="136525"/>
            <a:ext cx="2294972" cy="763995"/>
          </a:xfrm>
          <a:prstGeom prst="rect">
            <a:avLst/>
          </a:prstGeom>
        </p:spPr>
      </p:pic>
    </p:spTree>
    <p:extLst>
      <p:ext uri="{BB962C8B-B14F-4D97-AF65-F5344CB8AC3E}">
        <p14:creationId xmlns:p14="http://schemas.microsoft.com/office/powerpoint/2010/main" val="385194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A6A-18A7-48E8-8F21-C1E32B66DA8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8C8676-D437-44BE-AAEC-96E5C73E7FA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498051-77D7-4318-A413-A506A85E329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118D2C9D-02A5-419C-AADA-CF68E5F22A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C54BB0-942F-4327-AE27-DAB7F433DA4A}"/>
              </a:ext>
            </a:extLst>
          </p:cNvPr>
          <p:cNvSpPr>
            <a:spLocks noGrp="1"/>
          </p:cNvSpPr>
          <p:nvPr>
            <p:ph type="sldNum" sz="quarter" idx="12"/>
          </p:nvPr>
        </p:nvSpPr>
        <p:spPr>
          <a:xfrm>
            <a:off x="8153400" y="6356350"/>
            <a:ext cx="3200400" cy="365125"/>
          </a:xfrm>
          <a:prstGeom prst="rect">
            <a:avLst/>
          </a:prstGeom>
        </p:spPr>
        <p:txBody>
          <a:bodyPr/>
          <a:lstStyle>
            <a:lvl1pPr algn="r">
              <a:defRPr/>
            </a:lvl1pPr>
          </a:lstStyle>
          <a:p>
            <a:pPr algn="r"/>
            <a:r>
              <a:rPr lang="en-US" dirty="0"/>
              <a:t>https://pugetsounds.com </a:t>
            </a:r>
            <a:fld id="{BAAFFEF9-38AC-45CC-B905-536B744EA8EA}" type="slidenum">
              <a:rPr lang="en-US" smtClean="0"/>
              <a:pPr/>
              <a:t>‹#›</a:t>
            </a:fld>
            <a:endParaRPr lang="en-US" dirty="0"/>
          </a:p>
        </p:txBody>
      </p:sp>
      <p:pic>
        <p:nvPicPr>
          <p:cNvPr id="8" name="Picture 7" descr="A picture containing light, traffic, sitting, table&#10;&#10;Description automatically generated">
            <a:extLst>
              <a:ext uri="{FF2B5EF4-FFF2-40B4-BE49-F238E27FC236}">
                <a16:creationId xmlns:a16="http://schemas.microsoft.com/office/drawing/2014/main" id="{4EBFA973-A1E1-4F22-A461-77CCC8B1F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932" y="136525"/>
            <a:ext cx="2294972" cy="763995"/>
          </a:xfrm>
          <a:prstGeom prst="rect">
            <a:avLst/>
          </a:prstGeom>
        </p:spPr>
      </p:pic>
    </p:spTree>
    <p:extLst>
      <p:ext uri="{BB962C8B-B14F-4D97-AF65-F5344CB8AC3E}">
        <p14:creationId xmlns:p14="http://schemas.microsoft.com/office/powerpoint/2010/main" val="387441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8E7C-D07B-44D4-95B6-E914F678A17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2DE010-9FE3-4019-81ED-43501606996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E6C14-8ECE-4A36-88FC-0EA70A5BDFE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5D1B9-1197-48C0-B958-8B6962C6A47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BAC78FE-2840-4856-B7E3-6337877FEE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CD789B-C04A-4118-BEFF-0F8AE44EFEB1}"/>
              </a:ext>
            </a:extLst>
          </p:cNvPr>
          <p:cNvSpPr>
            <a:spLocks noGrp="1"/>
          </p:cNvSpPr>
          <p:nvPr>
            <p:ph type="sldNum" sz="quarter" idx="12"/>
          </p:nvPr>
        </p:nvSpPr>
        <p:spPr>
          <a:xfrm>
            <a:off x="8610600" y="6356350"/>
            <a:ext cx="2743200" cy="365125"/>
          </a:xfrm>
          <a:prstGeom prst="rect">
            <a:avLst/>
          </a:prstGeom>
        </p:spPr>
        <p:txBody>
          <a:bodyPr/>
          <a:lstStyle/>
          <a:p>
            <a:fld id="{BAAFFEF9-38AC-45CC-B905-536B744EA8EA}" type="slidenum">
              <a:rPr lang="en-US" smtClean="0"/>
              <a:t>‹#›</a:t>
            </a:fld>
            <a:endParaRPr lang="en-US"/>
          </a:p>
        </p:txBody>
      </p:sp>
      <p:pic>
        <p:nvPicPr>
          <p:cNvPr id="9" name="Picture 8" descr="A picture containing light, traffic, sitting, table&#10;&#10;Description automatically generated">
            <a:extLst>
              <a:ext uri="{FF2B5EF4-FFF2-40B4-BE49-F238E27FC236}">
                <a16:creationId xmlns:a16="http://schemas.microsoft.com/office/drawing/2014/main" id="{991EE692-5BCA-4486-A95B-BEA596B847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932" y="136525"/>
            <a:ext cx="2294972" cy="763995"/>
          </a:xfrm>
          <a:prstGeom prst="rect">
            <a:avLst/>
          </a:prstGeom>
        </p:spPr>
      </p:pic>
    </p:spTree>
    <p:extLst>
      <p:ext uri="{BB962C8B-B14F-4D97-AF65-F5344CB8AC3E}">
        <p14:creationId xmlns:p14="http://schemas.microsoft.com/office/powerpoint/2010/main" val="278056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C760-B799-4FC3-94D4-3335F279DE9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EF790C1-C3CB-4C07-A592-C2B3F3783A5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06B95-2D6A-482E-8328-39010ABED1A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19C30B-54BF-4CCF-B67F-76F912F82F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C02789-140D-4B3C-AC03-63A5796C9FE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D0D51C-3650-40DC-91D2-10B8EB860C6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40B70BA2-0644-4F28-B214-3305C90BD1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7E92F7E-EF36-4092-AF28-49AD200FC7BD}"/>
              </a:ext>
            </a:extLst>
          </p:cNvPr>
          <p:cNvSpPr>
            <a:spLocks noGrp="1"/>
          </p:cNvSpPr>
          <p:nvPr>
            <p:ph type="sldNum" sz="quarter" idx="12"/>
          </p:nvPr>
        </p:nvSpPr>
        <p:spPr>
          <a:xfrm>
            <a:off x="8153400" y="6356350"/>
            <a:ext cx="3200400" cy="365125"/>
          </a:xfrm>
          <a:prstGeom prst="rect">
            <a:avLst/>
          </a:prstGeom>
        </p:spPr>
        <p:txBody>
          <a:bodyPr/>
          <a:lstStyle>
            <a:lvl1pPr algn="r">
              <a:defRPr/>
            </a:lvl1pPr>
          </a:lstStyle>
          <a:p>
            <a:pPr algn="r"/>
            <a:r>
              <a:rPr lang="en-US" dirty="0"/>
              <a:t>https://pugetsounds.com </a:t>
            </a:r>
            <a:fld id="{BAAFFEF9-38AC-45CC-B905-536B744EA8EA}" type="slidenum">
              <a:rPr lang="en-US" smtClean="0"/>
              <a:pPr/>
              <a:t>‹#›</a:t>
            </a:fld>
            <a:endParaRPr lang="en-US" dirty="0"/>
          </a:p>
        </p:txBody>
      </p:sp>
      <p:pic>
        <p:nvPicPr>
          <p:cNvPr id="11" name="Picture 10" descr="A picture containing light, traffic, sitting, table&#10;&#10;Description automatically generated">
            <a:extLst>
              <a:ext uri="{FF2B5EF4-FFF2-40B4-BE49-F238E27FC236}">
                <a16:creationId xmlns:a16="http://schemas.microsoft.com/office/drawing/2014/main" id="{79B7D191-4801-4119-9237-20EC0FBA1C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932" y="136525"/>
            <a:ext cx="2294972" cy="763995"/>
          </a:xfrm>
          <a:prstGeom prst="rect">
            <a:avLst/>
          </a:prstGeom>
        </p:spPr>
      </p:pic>
    </p:spTree>
    <p:extLst>
      <p:ext uri="{BB962C8B-B14F-4D97-AF65-F5344CB8AC3E}">
        <p14:creationId xmlns:p14="http://schemas.microsoft.com/office/powerpoint/2010/main" val="662146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ED583-7C95-453F-A029-061A111BBD1F}"/>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DBF2D6AA-9B66-45DD-B8B6-C7B6B5BEBE1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9D191DB1-C8EF-48FB-9A84-396A1829BB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BE8D79D-8E98-4F34-8D2F-E156C3A8D5E3}"/>
              </a:ext>
            </a:extLst>
          </p:cNvPr>
          <p:cNvSpPr>
            <a:spLocks noGrp="1"/>
          </p:cNvSpPr>
          <p:nvPr>
            <p:ph type="sldNum" sz="quarter" idx="12"/>
          </p:nvPr>
        </p:nvSpPr>
        <p:spPr>
          <a:xfrm>
            <a:off x="8610600" y="6356350"/>
            <a:ext cx="2743200" cy="365125"/>
          </a:xfrm>
          <a:prstGeom prst="rect">
            <a:avLst/>
          </a:prstGeom>
        </p:spPr>
        <p:txBody>
          <a:bodyPr/>
          <a:lstStyle/>
          <a:p>
            <a:fld id="{BAAFFEF9-38AC-45CC-B905-536B744EA8EA}" type="slidenum">
              <a:rPr lang="en-US" smtClean="0"/>
              <a:t>‹#›</a:t>
            </a:fld>
            <a:endParaRPr lang="en-US"/>
          </a:p>
        </p:txBody>
      </p:sp>
      <p:pic>
        <p:nvPicPr>
          <p:cNvPr id="7" name="Picture 6" descr="A picture containing light, traffic, sitting, table&#10;&#10;Description automatically generated">
            <a:extLst>
              <a:ext uri="{FF2B5EF4-FFF2-40B4-BE49-F238E27FC236}">
                <a16:creationId xmlns:a16="http://schemas.microsoft.com/office/drawing/2014/main" id="{745BC379-2246-4EF0-8C3E-9417EB15C1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932" y="136525"/>
            <a:ext cx="2294972" cy="763995"/>
          </a:xfrm>
          <a:prstGeom prst="rect">
            <a:avLst/>
          </a:prstGeom>
        </p:spPr>
      </p:pic>
    </p:spTree>
    <p:extLst>
      <p:ext uri="{BB962C8B-B14F-4D97-AF65-F5344CB8AC3E}">
        <p14:creationId xmlns:p14="http://schemas.microsoft.com/office/powerpoint/2010/main" val="113386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44CD7-73A5-463A-9700-E1D9FC480C7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75AF9CFA-6F40-48E0-8888-B5757FC4A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A862767-C102-4122-A142-E874A9627EB5}"/>
              </a:ext>
            </a:extLst>
          </p:cNvPr>
          <p:cNvSpPr>
            <a:spLocks noGrp="1"/>
          </p:cNvSpPr>
          <p:nvPr>
            <p:ph type="sldNum" sz="quarter" idx="12"/>
          </p:nvPr>
        </p:nvSpPr>
        <p:spPr>
          <a:xfrm>
            <a:off x="8610600" y="6356350"/>
            <a:ext cx="2743200" cy="365125"/>
          </a:xfrm>
          <a:prstGeom prst="rect">
            <a:avLst/>
          </a:prstGeom>
        </p:spPr>
        <p:txBody>
          <a:bodyPr/>
          <a:lstStyle/>
          <a:p>
            <a:fld id="{BAAFFEF9-38AC-45CC-B905-536B744EA8EA}" type="slidenum">
              <a:rPr lang="en-US" smtClean="0"/>
              <a:t>‹#›</a:t>
            </a:fld>
            <a:endParaRPr lang="en-US"/>
          </a:p>
        </p:txBody>
      </p:sp>
      <p:pic>
        <p:nvPicPr>
          <p:cNvPr id="6" name="Picture 5" descr="A picture containing light, traffic, sitting, table&#10;&#10;Description automatically generated">
            <a:extLst>
              <a:ext uri="{FF2B5EF4-FFF2-40B4-BE49-F238E27FC236}">
                <a16:creationId xmlns:a16="http://schemas.microsoft.com/office/drawing/2014/main" id="{C1368BFE-E877-4D5D-874A-C6A0F159F1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932" y="136525"/>
            <a:ext cx="2294972" cy="763995"/>
          </a:xfrm>
          <a:prstGeom prst="rect">
            <a:avLst/>
          </a:prstGeom>
        </p:spPr>
      </p:pic>
    </p:spTree>
    <p:extLst>
      <p:ext uri="{BB962C8B-B14F-4D97-AF65-F5344CB8AC3E}">
        <p14:creationId xmlns:p14="http://schemas.microsoft.com/office/powerpoint/2010/main" val="334562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8EEB-14A3-4673-951B-834F49D6017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2107F4-A12A-41F7-8CCE-6357547AF2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090BAD-78C5-4DD7-8276-527EE23869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EF1D2-D64B-4B3A-94A4-7F81C5C42BB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A13D77E9-1F93-4167-819B-AC2EFE1F91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45D7DF-DAA1-445B-BA02-953DC4A16235}"/>
              </a:ext>
            </a:extLst>
          </p:cNvPr>
          <p:cNvSpPr>
            <a:spLocks noGrp="1"/>
          </p:cNvSpPr>
          <p:nvPr>
            <p:ph type="sldNum" sz="quarter" idx="12"/>
          </p:nvPr>
        </p:nvSpPr>
        <p:spPr>
          <a:xfrm>
            <a:off x="8610600" y="6356350"/>
            <a:ext cx="2743200" cy="365125"/>
          </a:xfrm>
          <a:prstGeom prst="rect">
            <a:avLst/>
          </a:prstGeom>
        </p:spPr>
        <p:txBody>
          <a:bodyPr/>
          <a:lstStyle/>
          <a:p>
            <a:fld id="{BAAFFEF9-38AC-45CC-B905-536B744EA8EA}" type="slidenum">
              <a:rPr lang="en-US" smtClean="0"/>
              <a:t>‹#›</a:t>
            </a:fld>
            <a:endParaRPr lang="en-US"/>
          </a:p>
        </p:txBody>
      </p:sp>
      <p:pic>
        <p:nvPicPr>
          <p:cNvPr id="9" name="Picture 8" descr="A picture containing light, traffic, sitting, table&#10;&#10;Description automatically generated">
            <a:extLst>
              <a:ext uri="{FF2B5EF4-FFF2-40B4-BE49-F238E27FC236}">
                <a16:creationId xmlns:a16="http://schemas.microsoft.com/office/drawing/2014/main" id="{C3B52B6B-3AE5-4C6D-BDEF-E1D6C86944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932" y="136525"/>
            <a:ext cx="2294972" cy="763995"/>
          </a:xfrm>
          <a:prstGeom prst="rect">
            <a:avLst/>
          </a:prstGeom>
        </p:spPr>
      </p:pic>
    </p:spTree>
    <p:extLst>
      <p:ext uri="{BB962C8B-B14F-4D97-AF65-F5344CB8AC3E}">
        <p14:creationId xmlns:p14="http://schemas.microsoft.com/office/powerpoint/2010/main" val="398695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391E-EDB5-49D2-A148-4C628F549D8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0B2915-2C21-40B2-8098-25D16D257D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965FB8B-3156-4CE5-AADC-7F649D0BE0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7421B-45D5-416D-8068-5F6480EB1C9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4DECB96-8B59-4F6D-A40E-BA587E9E5E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6178FC-50A9-424C-B6BC-DF2F51CDD898}"/>
              </a:ext>
            </a:extLst>
          </p:cNvPr>
          <p:cNvSpPr>
            <a:spLocks noGrp="1"/>
          </p:cNvSpPr>
          <p:nvPr>
            <p:ph type="sldNum" sz="quarter" idx="12"/>
          </p:nvPr>
        </p:nvSpPr>
        <p:spPr>
          <a:xfrm>
            <a:off x="8212975" y="6356350"/>
            <a:ext cx="3140825" cy="365125"/>
          </a:xfrm>
          <a:prstGeom prst="rect">
            <a:avLst/>
          </a:prstGeom>
        </p:spPr>
        <p:txBody>
          <a:bodyPr/>
          <a:lstStyle>
            <a:lvl1pPr algn="r">
              <a:defRPr/>
            </a:lvl1pPr>
          </a:lstStyle>
          <a:p>
            <a:pPr algn="r"/>
            <a:r>
              <a:rPr lang="en-US" dirty="0"/>
              <a:t> https://pugetsounds.com </a:t>
            </a:r>
            <a:fld id="{BAAFFEF9-38AC-45CC-B905-536B744EA8EA}" type="slidenum">
              <a:rPr lang="en-US" smtClean="0"/>
              <a:pPr/>
              <a:t>‹#›</a:t>
            </a:fld>
            <a:endParaRPr lang="en-US" dirty="0"/>
          </a:p>
        </p:txBody>
      </p:sp>
      <p:pic>
        <p:nvPicPr>
          <p:cNvPr id="9" name="Picture 8" descr="A picture containing light, traffic, sitting, table&#10;&#10;Description automatically generated">
            <a:extLst>
              <a:ext uri="{FF2B5EF4-FFF2-40B4-BE49-F238E27FC236}">
                <a16:creationId xmlns:a16="http://schemas.microsoft.com/office/drawing/2014/main" id="{6A4418F7-9377-4BED-9653-52BEA0BA34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932" y="136525"/>
            <a:ext cx="2294972" cy="763995"/>
          </a:xfrm>
          <a:prstGeom prst="rect">
            <a:avLst/>
          </a:prstGeom>
        </p:spPr>
      </p:pic>
    </p:spTree>
    <p:extLst>
      <p:ext uri="{BB962C8B-B14F-4D97-AF65-F5344CB8AC3E}">
        <p14:creationId xmlns:p14="http://schemas.microsoft.com/office/powerpoint/2010/main" val="396256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EA5912-7A2C-461A-9295-E4FAF04B18CE}"/>
              </a:ext>
            </a:extLst>
          </p:cNvPr>
          <p:cNvSpPr/>
          <p:nvPr userDrawn="1"/>
        </p:nvSpPr>
        <p:spPr>
          <a:xfrm>
            <a:off x="462742" y="427623"/>
            <a:ext cx="11266516" cy="5931613"/>
          </a:xfrm>
          <a:prstGeom prst="rect">
            <a:avLst/>
          </a:prstGeom>
          <a:noFill/>
          <a:ln>
            <a:solidFill>
              <a:srgbClr val="0055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4875E0-F090-448A-BD7B-904C16DBD977}"/>
              </a:ext>
            </a:extLst>
          </p:cNvPr>
          <p:cNvSpPr/>
          <p:nvPr userDrawn="1"/>
        </p:nvSpPr>
        <p:spPr>
          <a:xfrm>
            <a:off x="0" y="0"/>
            <a:ext cx="2826327" cy="1363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9DB9663-CC02-429D-BC95-BA5B38400AF3}"/>
              </a:ext>
            </a:extLst>
          </p:cNvPr>
          <p:cNvSpPr/>
          <p:nvPr userDrawn="1"/>
        </p:nvSpPr>
        <p:spPr>
          <a:xfrm>
            <a:off x="9365673" y="5486399"/>
            <a:ext cx="2826327" cy="1363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9225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alendly.com/pugetsounds/free-consultation" TargetMode="External"/><Relationship Id="rId2" Type="http://schemas.openxmlformats.org/officeDocument/2006/relationships/hyperlink" Target="https://pugetsounds.com/" TargetMode="External"/><Relationship Id="rId1" Type="http://schemas.openxmlformats.org/officeDocument/2006/relationships/slideLayout" Target="../slideLayouts/slideLayout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ight, traffic, sitting, table&#10;&#10;Description automatically generated">
            <a:extLst>
              <a:ext uri="{FF2B5EF4-FFF2-40B4-BE49-F238E27FC236}">
                <a16:creationId xmlns:a16="http://schemas.microsoft.com/office/drawing/2014/main" id="{C91D8A8A-75D5-4FF0-8B70-0861C3805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424" y="1586258"/>
            <a:ext cx="7483151" cy="2491136"/>
          </a:xfrm>
          <a:prstGeom prst="rect">
            <a:avLst/>
          </a:prstGeom>
        </p:spPr>
      </p:pic>
      <p:sp>
        <p:nvSpPr>
          <p:cNvPr id="6" name="TextBox 5">
            <a:extLst>
              <a:ext uri="{FF2B5EF4-FFF2-40B4-BE49-F238E27FC236}">
                <a16:creationId xmlns:a16="http://schemas.microsoft.com/office/drawing/2014/main" id="{B00261C2-1F97-44C5-8D8C-625120A7CEDC}"/>
              </a:ext>
            </a:extLst>
          </p:cNvPr>
          <p:cNvSpPr txBox="1"/>
          <p:nvPr/>
        </p:nvSpPr>
        <p:spPr>
          <a:xfrm>
            <a:off x="461394" y="4572000"/>
            <a:ext cx="11266415" cy="646331"/>
          </a:xfrm>
          <a:prstGeom prst="rect">
            <a:avLst/>
          </a:prstGeom>
          <a:noFill/>
        </p:spPr>
        <p:txBody>
          <a:bodyPr wrap="square" rtlCol="0">
            <a:spAutoFit/>
          </a:bodyPr>
          <a:lstStyle/>
          <a:p>
            <a:pPr algn="ctr"/>
            <a:r>
              <a:rPr lang="en-US" sz="3600" dirty="0">
                <a:latin typeface="+mj-lt"/>
              </a:rPr>
              <a:t>Broadcasting business … </a:t>
            </a:r>
            <a:r>
              <a:rPr lang="en-US" sz="3600" i="1" dirty="0">
                <a:latin typeface="+mj-lt"/>
              </a:rPr>
              <a:t>your</a:t>
            </a:r>
            <a:r>
              <a:rPr lang="en-US" sz="3600" dirty="0">
                <a:latin typeface="+mj-lt"/>
              </a:rPr>
              <a:t> business</a:t>
            </a:r>
          </a:p>
        </p:txBody>
      </p:sp>
    </p:spTree>
    <p:extLst>
      <p:ext uri="{BB962C8B-B14F-4D97-AF65-F5344CB8AC3E}">
        <p14:creationId xmlns:p14="http://schemas.microsoft.com/office/powerpoint/2010/main" val="392787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8B3F-D26C-4844-86FA-5E9842FA0BB7}"/>
              </a:ext>
            </a:extLst>
          </p:cNvPr>
          <p:cNvSpPr>
            <a:spLocks noGrp="1"/>
          </p:cNvSpPr>
          <p:nvPr>
            <p:ph type="title"/>
          </p:nvPr>
        </p:nvSpPr>
        <p:spPr>
          <a:xfrm>
            <a:off x="2449585" y="755011"/>
            <a:ext cx="5399769" cy="421547"/>
          </a:xfrm>
        </p:spPr>
        <p:txBody>
          <a:bodyPr/>
          <a:lstStyle/>
          <a:p>
            <a:pPr algn="ctr"/>
            <a:r>
              <a:rPr lang="en-US" dirty="0"/>
              <a:t>Talk directly to your customers</a:t>
            </a:r>
          </a:p>
        </p:txBody>
      </p:sp>
      <p:sp>
        <p:nvSpPr>
          <p:cNvPr id="4" name="Text Placeholder 3">
            <a:extLst>
              <a:ext uri="{FF2B5EF4-FFF2-40B4-BE49-F238E27FC236}">
                <a16:creationId xmlns:a16="http://schemas.microsoft.com/office/drawing/2014/main" id="{CACB7084-7DA1-4B39-87AA-4B19C3BB82A2}"/>
              </a:ext>
            </a:extLst>
          </p:cNvPr>
          <p:cNvSpPr>
            <a:spLocks noGrp="1"/>
          </p:cNvSpPr>
          <p:nvPr>
            <p:ph type="body" sz="half" idx="2"/>
          </p:nvPr>
        </p:nvSpPr>
        <p:spPr>
          <a:xfrm>
            <a:off x="796255" y="1715546"/>
            <a:ext cx="5638101" cy="3527574"/>
          </a:xfrm>
        </p:spPr>
        <p:txBody>
          <a:bodyPr/>
          <a:lstStyle/>
          <a:p>
            <a:pPr marL="285750" indent="-285750">
              <a:buFont typeface="Arial" panose="020B0604020202020204" pitchFamily="34" charset="0"/>
              <a:buChar char="•"/>
            </a:pPr>
            <a:r>
              <a:rPr lang="en-US" dirty="0"/>
              <a:t>Thirty-seven percent of US adults over 12 are listening to at least one podcast per month.</a:t>
            </a:r>
            <a:r>
              <a:rPr lang="en-US" baseline="30000" dirty="0"/>
              <a:t>1</a:t>
            </a:r>
            <a:r>
              <a:rPr lang="en-US" dirty="0"/>
              <a:t> This is an increase of 16% YOY.</a:t>
            </a:r>
          </a:p>
          <a:p>
            <a:pPr marL="285750" indent="-285750">
              <a:buFont typeface="Arial" panose="020B0604020202020204" pitchFamily="34" charset="0"/>
              <a:buChar char="•"/>
            </a:pPr>
            <a:r>
              <a:rPr lang="en-US" dirty="0"/>
              <a:t>39% of men and 36% of women 12 and older are monthly podcast listeners.</a:t>
            </a:r>
            <a:r>
              <a:rPr lang="en-US" baseline="30000" dirty="0"/>
              <a:t>1</a:t>
            </a:r>
            <a:endParaRPr lang="en-US" dirty="0"/>
          </a:p>
          <a:p>
            <a:pPr marL="285750" indent="-285750">
              <a:buFont typeface="Arial" panose="020B0604020202020204" pitchFamily="34" charset="0"/>
              <a:buChar char="•"/>
            </a:pPr>
            <a:r>
              <a:rPr lang="en-US" dirty="0"/>
              <a:t>75% of Americans are familiar with podcasting, an increase of 10 M in one year.</a:t>
            </a:r>
            <a:r>
              <a:rPr lang="en-US" baseline="30000" dirty="0"/>
              <a:t>1 </a:t>
            </a:r>
            <a:endParaRPr lang="en-US" dirty="0"/>
          </a:p>
          <a:p>
            <a:pPr marL="285750" indent="-285750">
              <a:buFont typeface="Arial" panose="020B0604020202020204" pitchFamily="34" charset="0"/>
              <a:buChar char="•"/>
            </a:pPr>
            <a:r>
              <a:rPr lang="en-US" dirty="0"/>
              <a:t>65% of podcast listeners tune in on mobile devices like smart phones and tablets.</a:t>
            </a:r>
            <a:r>
              <a:rPr lang="en-US" baseline="30000" dirty="0"/>
              <a:t>2</a:t>
            </a:r>
          </a:p>
          <a:p>
            <a:pPr marL="285750" indent="-285750">
              <a:buFont typeface="Arial" panose="020B0604020202020204" pitchFamily="34" charset="0"/>
              <a:buChar char="•"/>
            </a:pPr>
            <a:r>
              <a:rPr lang="en-US" dirty="0"/>
              <a:t>“Approximately 169 million Americans listened to online audio in the last week, spending an average of over 15 hours doing so.”</a:t>
            </a:r>
            <a:r>
              <a:rPr lang="en-US" baseline="30000" dirty="0"/>
              <a:t>1</a:t>
            </a:r>
            <a:endParaRPr lang="en-US" dirty="0"/>
          </a:p>
          <a:p>
            <a:r>
              <a:rPr lang="en-US" sz="900" baseline="30000" dirty="0"/>
              <a:t>1</a:t>
            </a:r>
            <a:r>
              <a:rPr lang="en-US" sz="900" dirty="0"/>
              <a:t>http://www.edisonresearch.com/wp-content/uploads/2020/03/The-Infinite-Dial-2020-U.S.-Edison-Research.pdf</a:t>
            </a:r>
          </a:p>
          <a:p>
            <a:r>
              <a:rPr lang="en-US" sz="900" baseline="30000" dirty="0"/>
              <a:t>2</a:t>
            </a:r>
            <a:r>
              <a:rPr lang="en-US" sz="900" dirty="0"/>
              <a:t>https://www.oberlo.com/blog/podcast-statistics</a:t>
            </a:r>
          </a:p>
        </p:txBody>
      </p:sp>
      <p:sp>
        <p:nvSpPr>
          <p:cNvPr id="5" name="Slide Number Placeholder 4">
            <a:extLst>
              <a:ext uri="{FF2B5EF4-FFF2-40B4-BE49-F238E27FC236}">
                <a16:creationId xmlns:a16="http://schemas.microsoft.com/office/drawing/2014/main" id="{185D9FFA-36C3-4F1C-A470-DB4313159298}"/>
              </a:ext>
            </a:extLst>
          </p:cNvPr>
          <p:cNvSpPr>
            <a:spLocks noGrp="1"/>
          </p:cNvSpPr>
          <p:nvPr>
            <p:ph type="sldNum" sz="quarter" idx="12"/>
          </p:nvPr>
        </p:nvSpPr>
        <p:spPr/>
        <p:txBody>
          <a:bodyPr/>
          <a:lstStyle/>
          <a:p>
            <a:r>
              <a:rPr lang="en-US" dirty="0"/>
              <a:t> </a:t>
            </a:r>
            <a:fld id="{BAAFFEF9-38AC-45CC-B905-536B744EA8EA}" type="slidenum">
              <a:rPr lang="en-US" smtClean="0"/>
              <a:t>2</a:t>
            </a:fld>
            <a:endParaRPr lang="en-US" dirty="0"/>
          </a:p>
        </p:txBody>
      </p:sp>
      <p:pic>
        <p:nvPicPr>
          <p:cNvPr id="9" name="Picture 8" descr="A close up of a device&#10;&#10;Description automatically generated">
            <a:extLst>
              <a:ext uri="{FF2B5EF4-FFF2-40B4-BE49-F238E27FC236}">
                <a16:creationId xmlns:a16="http://schemas.microsoft.com/office/drawing/2014/main" id="{A0BECE74-E3E7-4B82-9D00-05D506F482CF}"/>
              </a:ext>
            </a:extLst>
          </p:cNvPr>
          <p:cNvPicPr>
            <a:picLocks noChangeAspect="1"/>
          </p:cNvPicPr>
          <p:nvPr/>
        </p:nvPicPr>
        <p:blipFill rotWithShape="1">
          <a:blip r:embed="rId2">
            <a:extLst>
              <a:ext uri="{28A0092B-C50C-407E-A947-70E740481C1C}">
                <a14:useLocalDpi xmlns:a14="http://schemas.microsoft.com/office/drawing/2010/main" val="0"/>
              </a:ext>
            </a:extLst>
          </a:blip>
          <a:srcRect t="14034"/>
          <a:stretch/>
        </p:blipFill>
        <p:spPr>
          <a:xfrm>
            <a:off x="7849354" y="436229"/>
            <a:ext cx="3866029" cy="5920122"/>
          </a:xfrm>
          <a:prstGeom prst="rect">
            <a:avLst/>
          </a:prstGeom>
        </p:spPr>
      </p:pic>
    </p:spTree>
    <p:extLst>
      <p:ext uri="{BB962C8B-B14F-4D97-AF65-F5344CB8AC3E}">
        <p14:creationId xmlns:p14="http://schemas.microsoft.com/office/powerpoint/2010/main" val="38647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64203-0D5E-4071-9208-A5EA16258607}"/>
              </a:ext>
            </a:extLst>
          </p:cNvPr>
          <p:cNvSpPr>
            <a:spLocks noGrp="1"/>
          </p:cNvSpPr>
          <p:nvPr>
            <p:ph type="title"/>
          </p:nvPr>
        </p:nvSpPr>
        <p:spPr>
          <a:xfrm>
            <a:off x="2718033" y="686649"/>
            <a:ext cx="8992998" cy="580547"/>
          </a:xfrm>
        </p:spPr>
        <p:txBody>
          <a:bodyPr/>
          <a:lstStyle/>
          <a:p>
            <a:pPr algn="ctr"/>
            <a:r>
              <a:rPr lang="en-US" dirty="0"/>
              <a:t>Podcasts are good business</a:t>
            </a:r>
          </a:p>
        </p:txBody>
      </p:sp>
      <p:sp>
        <p:nvSpPr>
          <p:cNvPr id="4" name="Text Placeholder 3">
            <a:extLst>
              <a:ext uri="{FF2B5EF4-FFF2-40B4-BE49-F238E27FC236}">
                <a16:creationId xmlns:a16="http://schemas.microsoft.com/office/drawing/2014/main" id="{7646A325-D87C-468C-8515-87A547907B1C}"/>
              </a:ext>
            </a:extLst>
          </p:cNvPr>
          <p:cNvSpPr>
            <a:spLocks noGrp="1"/>
          </p:cNvSpPr>
          <p:nvPr>
            <p:ph type="body" sz="half" idx="2"/>
          </p:nvPr>
        </p:nvSpPr>
        <p:spPr>
          <a:xfrm>
            <a:off x="5704062" y="1805473"/>
            <a:ext cx="5394107" cy="3811588"/>
          </a:xfrm>
        </p:spPr>
        <p:txBody>
          <a:bodyPr/>
          <a:lstStyle/>
          <a:p>
            <a:pPr marL="285750" indent="-285750">
              <a:buFont typeface="Arial" panose="020B0604020202020204" pitchFamily="34" charset="0"/>
              <a:buChar char="•"/>
            </a:pPr>
            <a:r>
              <a:rPr lang="en-US" dirty="0"/>
              <a:t>Demonstrate thought leadership in your industry</a:t>
            </a:r>
          </a:p>
          <a:p>
            <a:pPr marL="285750" indent="-285750">
              <a:buFont typeface="Arial" panose="020B0604020202020204" pitchFamily="34" charset="0"/>
              <a:buChar char="•"/>
            </a:pPr>
            <a:r>
              <a:rPr lang="en-US" dirty="0"/>
              <a:t>Put a human face (or voice) on your organization</a:t>
            </a:r>
          </a:p>
          <a:p>
            <a:pPr marL="285750" indent="-285750">
              <a:buFont typeface="Arial" panose="020B0604020202020204" pitchFamily="34" charset="0"/>
              <a:buChar char="•"/>
            </a:pPr>
            <a:r>
              <a:rPr lang="en-US" dirty="0"/>
              <a:t>Expand your reach exponentially through podcast channels</a:t>
            </a:r>
          </a:p>
          <a:p>
            <a:pPr marL="285750" indent="-285750">
              <a:buFont typeface="Arial" panose="020B0604020202020204" pitchFamily="34" charset="0"/>
              <a:buChar char="•"/>
            </a:pPr>
            <a:r>
              <a:rPr lang="en-US" dirty="0"/>
              <a:t>Highlight the expertise of your team</a:t>
            </a:r>
          </a:p>
          <a:p>
            <a:pPr marL="285750" indent="-285750">
              <a:buFont typeface="Arial" panose="020B0604020202020204" pitchFamily="34" charset="0"/>
              <a:buChar char="•"/>
            </a:pPr>
            <a:r>
              <a:rPr lang="en-US" dirty="0"/>
              <a:t>Showcase customer successes</a:t>
            </a:r>
          </a:p>
          <a:p>
            <a:pPr marL="285750" indent="-285750">
              <a:buFont typeface="Arial" panose="020B0604020202020204" pitchFamily="34" charset="0"/>
              <a:buChar char="•"/>
            </a:pPr>
            <a:r>
              <a:rPr lang="en-US" dirty="0"/>
              <a:t>Create an engaged community</a:t>
            </a:r>
          </a:p>
          <a:p>
            <a:pPr marL="285750" indent="-285750">
              <a:buFont typeface="Arial" panose="020B0604020202020204" pitchFamily="34" charset="0"/>
              <a:buChar char="•"/>
            </a:pPr>
            <a:r>
              <a:rPr lang="en-US" dirty="0"/>
              <a:t>Speak directly to potential customers</a:t>
            </a:r>
          </a:p>
          <a:p>
            <a:pPr marL="285750" indent="-285750">
              <a:buFont typeface="Arial" panose="020B0604020202020204" pitchFamily="34" charset="0"/>
              <a:buChar char="•"/>
            </a:pPr>
            <a:r>
              <a:rPr lang="en-US" dirty="0"/>
              <a:t>Build trust</a:t>
            </a:r>
          </a:p>
          <a:p>
            <a:pPr marL="285750" indent="-285750">
              <a:buFont typeface="Arial" panose="020B0604020202020204" pitchFamily="34" charset="0"/>
              <a:buChar char="•"/>
            </a:pPr>
            <a:r>
              <a:rPr lang="en-US" dirty="0"/>
              <a:t>Connect with complementary industry experts/companies to build mutually beneficial relationships</a:t>
            </a:r>
          </a:p>
          <a:p>
            <a:endParaRPr lang="en-US" dirty="0"/>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57AC5877-7C66-4750-BCBD-7A7A80B9D92E}"/>
              </a:ext>
            </a:extLst>
          </p:cNvPr>
          <p:cNvSpPr>
            <a:spLocks noGrp="1"/>
          </p:cNvSpPr>
          <p:nvPr>
            <p:ph type="sldNum" sz="quarter" idx="12"/>
          </p:nvPr>
        </p:nvSpPr>
        <p:spPr/>
        <p:txBody>
          <a:bodyPr/>
          <a:lstStyle/>
          <a:p>
            <a:pPr algn="r"/>
            <a:fld id="{BAAFFEF9-38AC-45CC-B905-536B744EA8EA}" type="slidenum">
              <a:rPr lang="en-US" smtClean="0"/>
              <a:pPr algn="r"/>
              <a:t>3</a:t>
            </a:fld>
            <a:endParaRPr lang="en-US" dirty="0"/>
          </a:p>
        </p:txBody>
      </p:sp>
      <p:pic>
        <p:nvPicPr>
          <p:cNvPr id="7" name="Picture 6" descr="A circuit board&#10;&#10;Description automatically generated">
            <a:extLst>
              <a:ext uri="{FF2B5EF4-FFF2-40B4-BE49-F238E27FC236}">
                <a16:creationId xmlns:a16="http://schemas.microsoft.com/office/drawing/2014/main" id="{7DE5E2A0-7315-4A6E-8FC9-FF425D8ED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78" y="1805473"/>
            <a:ext cx="4870580" cy="3247053"/>
          </a:xfrm>
          <a:prstGeom prst="rect">
            <a:avLst/>
          </a:prstGeom>
        </p:spPr>
      </p:pic>
    </p:spTree>
    <p:extLst>
      <p:ext uri="{BB962C8B-B14F-4D97-AF65-F5344CB8AC3E}">
        <p14:creationId xmlns:p14="http://schemas.microsoft.com/office/powerpoint/2010/main" val="218742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646A325-D87C-468C-8515-87A547907B1C}"/>
              </a:ext>
            </a:extLst>
          </p:cNvPr>
          <p:cNvSpPr>
            <a:spLocks noGrp="1"/>
          </p:cNvSpPr>
          <p:nvPr>
            <p:ph type="body" sz="half" idx="2"/>
          </p:nvPr>
        </p:nvSpPr>
        <p:spPr>
          <a:xfrm>
            <a:off x="5754862" y="2048754"/>
            <a:ext cx="5394107" cy="3811588"/>
          </a:xfrm>
        </p:spPr>
        <p:txBody>
          <a:bodyPr/>
          <a:lstStyle/>
          <a:p>
            <a:endParaRPr lang="en-US" dirty="0"/>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57AC5877-7C66-4750-BCBD-7A7A80B9D92E}"/>
              </a:ext>
            </a:extLst>
          </p:cNvPr>
          <p:cNvSpPr>
            <a:spLocks noGrp="1"/>
          </p:cNvSpPr>
          <p:nvPr>
            <p:ph type="sldNum" sz="quarter" idx="12"/>
          </p:nvPr>
        </p:nvSpPr>
        <p:spPr/>
        <p:txBody>
          <a:bodyPr/>
          <a:lstStyle/>
          <a:p>
            <a:pPr algn="r"/>
            <a:fld id="{BAAFFEF9-38AC-45CC-B905-536B744EA8EA}" type="slidenum">
              <a:rPr lang="en-US" smtClean="0"/>
              <a:pPr algn="r"/>
              <a:t>4</a:t>
            </a:fld>
            <a:endParaRPr lang="en-US" dirty="0"/>
          </a:p>
        </p:txBody>
      </p:sp>
      <p:sp>
        <p:nvSpPr>
          <p:cNvPr id="3" name="TextBox 2">
            <a:extLst>
              <a:ext uri="{FF2B5EF4-FFF2-40B4-BE49-F238E27FC236}">
                <a16:creationId xmlns:a16="http://schemas.microsoft.com/office/drawing/2014/main" id="{BF754F00-F94C-43BD-82A3-76226F0A186E}"/>
              </a:ext>
            </a:extLst>
          </p:cNvPr>
          <p:cNvSpPr txBox="1"/>
          <p:nvPr/>
        </p:nvSpPr>
        <p:spPr>
          <a:xfrm>
            <a:off x="650641" y="1843009"/>
            <a:ext cx="7100786" cy="2554545"/>
          </a:xfrm>
          <a:prstGeom prst="rect">
            <a:avLst/>
          </a:prstGeom>
          <a:noFill/>
        </p:spPr>
        <p:txBody>
          <a:bodyPr wrap="square" rtlCol="0">
            <a:spAutoFit/>
          </a:bodyPr>
          <a:lstStyle/>
          <a:p>
            <a:r>
              <a:rPr lang="en-US" sz="3200" dirty="0"/>
              <a:t>Podcasts are the ultimate “bingeable media,” offering your business the chance to be </a:t>
            </a:r>
            <a:r>
              <a:rPr lang="en-US" sz="3200" i="1" dirty="0"/>
              <a:t>literally</a:t>
            </a:r>
            <a:r>
              <a:rPr lang="en-US" sz="3200" dirty="0"/>
              <a:t> in your audience’s heads, educating, inspiring, and entertaining, for an hour or more at a time.</a:t>
            </a:r>
          </a:p>
        </p:txBody>
      </p:sp>
      <p:pic>
        <p:nvPicPr>
          <p:cNvPr id="7" name="Picture 6" descr="A picture containing basketball, game, holding, person&#10;&#10;Description automatically generated">
            <a:extLst>
              <a:ext uri="{FF2B5EF4-FFF2-40B4-BE49-F238E27FC236}">
                <a16:creationId xmlns:a16="http://schemas.microsoft.com/office/drawing/2014/main" id="{E73B2356-F882-4DC9-8D63-59AF20916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9896" y="847288"/>
            <a:ext cx="2519429" cy="4924338"/>
          </a:xfrm>
          <a:prstGeom prst="rect">
            <a:avLst/>
          </a:prstGeom>
        </p:spPr>
      </p:pic>
    </p:spTree>
    <p:extLst>
      <p:ext uri="{BB962C8B-B14F-4D97-AF65-F5344CB8AC3E}">
        <p14:creationId xmlns:p14="http://schemas.microsoft.com/office/powerpoint/2010/main" val="237662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278992-0DEA-4ED0-B376-F1DFD3E184A8}"/>
              </a:ext>
            </a:extLst>
          </p:cNvPr>
          <p:cNvSpPr>
            <a:spLocks noGrp="1"/>
          </p:cNvSpPr>
          <p:nvPr>
            <p:ph type="sldNum" sz="quarter" idx="12"/>
          </p:nvPr>
        </p:nvSpPr>
        <p:spPr/>
        <p:txBody>
          <a:bodyPr/>
          <a:lstStyle/>
          <a:p>
            <a:pPr algn="r"/>
            <a:fld id="{BAAFFEF9-38AC-45CC-B905-536B744EA8EA}" type="slidenum">
              <a:rPr lang="en-US" smtClean="0"/>
              <a:pPr algn="r"/>
              <a:t>5</a:t>
            </a:fld>
            <a:endParaRPr lang="en-US" dirty="0"/>
          </a:p>
        </p:txBody>
      </p:sp>
      <p:sp>
        <p:nvSpPr>
          <p:cNvPr id="2" name="TextBox 1">
            <a:extLst>
              <a:ext uri="{FF2B5EF4-FFF2-40B4-BE49-F238E27FC236}">
                <a16:creationId xmlns:a16="http://schemas.microsoft.com/office/drawing/2014/main" id="{C50B48A8-F2B3-4894-92F5-433F1AD28BF3}"/>
              </a:ext>
            </a:extLst>
          </p:cNvPr>
          <p:cNvSpPr txBox="1"/>
          <p:nvPr/>
        </p:nvSpPr>
        <p:spPr>
          <a:xfrm>
            <a:off x="2572484" y="716652"/>
            <a:ext cx="9134856" cy="584775"/>
          </a:xfrm>
          <a:prstGeom prst="rect">
            <a:avLst/>
          </a:prstGeom>
          <a:noFill/>
        </p:spPr>
        <p:txBody>
          <a:bodyPr wrap="square" rtlCol="0">
            <a:spAutoFit/>
          </a:bodyPr>
          <a:lstStyle/>
          <a:p>
            <a:pPr algn="ctr"/>
            <a:r>
              <a:rPr lang="en-US" sz="3200" dirty="0">
                <a:latin typeface="+mj-lt"/>
              </a:rPr>
              <a:t>What you get with Puget Sounds</a:t>
            </a:r>
          </a:p>
        </p:txBody>
      </p:sp>
      <p:grpSp>
        <p:nvGrpSpPr>
          <p:cNvPr id="8" name="Group 7">
            <a:extLst>
              <a:ext uri="{FF2B5EF4-FFF2-40B4-BE49-F238E27FC236}">
                <a16:creationId xmlns:a16="http://schemas.microsoft.com/office/drawing/2014/main" id="{3DC30ECB-DDA3-431E-A7BB-F46502263A61}"/>
              </a:ext>
            </a:extLst>
          </p:cNvPr>
          <p:cNvGrpSpPr/>
          <p:nvPr/>
        </p:nvGrpSpPr>
        <p:grpSpPr>
          <a:xfrm>
            <a:off x="3300369" y="1476462"/>
            <a:ext cx="8053431" cy="5069978"/>
            <a:chOff x="3300369" y="1476462"/>
            <a:chExt cx="8053431" cy="5069978"/>
          </a:xfrm>
        </p:grpSpPr>
        <p:sp>
          <p:nvSpPr>
            <p:cNvPr id="5" name="TextBox 4">
              <a:extLst>
                <a:ext uri="{FF2B5EF4-FFF2-40B4-BE49-F238E27FC236}">
                  <a16:creationId xmlns:a16="http://schemas.microsoft.com/office/drawing/2014/main" id="{7B6EAE85-4229-4C0B-B5C1-2A8A68438A68}"/>
                </a:ext>
              </a:extLst>
            </p:cNvPr>
            <p:cNvSpPr txBox="1"/>
            <p:nvPr/>
          </p:nvSpPr>
          <p:spPr>
            <a:xfrm>
              <a:off x="3300369" y="1476462"/>
              <a:ext cx="8053431" cy="2616101"/>
            </a:xfrm>
            <a:prstGeom prst="rect">
              <a:avLst/>
            </a:prstGeom>
            <a:noFill/>
          </p:spPr>
          <p:txBody>
            <a:bodyPr wrap="square" rtlCol="0">
              <a:spAutoFit/>
            </a:bodyPr>
            <a:lstStyle/>
            <a:p>
              <a:r>
                <a:rPr lang="en-US" dirty="0"/>
                <a:t>Depending on the packet/services you choose, here’s the process:</a:t>
              </a:r>
            </a:p>
            <a:p>
              <a:endParaRPr lang="en-US" dirty="0"/>
            </a:p>
            <a:p>
              <a:pPr marL="342900" indent="-342900">
                <a:buFont typeface="+mj-lt"/>
                <a:buAutoNum type="arabicPeriod"/>
              </a:pPr>
              <a:r>
                <a:rPr lang="en-US" sz="1600" dirty="0"/>
                <a:t>We </a:t>
              </a:r>
              <a:r>
                <a:rPr lang="en-US" sz="1600" b="1" dirty="0"/>
                <a:t>meet</a:t>
              </a:r>
              <a:r>
                <a:rPr lang="en-US" sz="1600" dirty="0"/>
                <a:t> with you and your marketing team to </a:t>
              </a:r>
              <a:r>
                <a:rPr lang="en-US" sz="1600" b="1" dirty="0"/>
                <a:t>discuss your business goals </a:t>
              </a:r>
              <a:r>
                <a:rPr lang="en-US" sz="1600" dirty="0"/>
                <a:t>for the podcast</a:t>
              </a:r>
            </a:p>
            <a:p>
              <a:pPr marL="342900" indent="-342900">
                <a:buFont typeface="+mj-lt"/>
                <a:buAutoNum type="arabicPeriod"/>
              </a:pPr>
              <a:r>
                <a:rPr lang="en-US" sz="1600" dirty="0"/>
                <a:t>Together, we’ll </a:t>
              </a:r>
              <a:r>
                <a:rPr lang="en-US" sz="1600" b="1" dirty="0"/>
                <a:t>decide</a:t>
              </a:r>
              <a:r>
                <a:rPr lang="en-US" sz="1600" dirty="0"/>
                <a:t> </a:t>
              </a:r>
              <a:r>
                <a:rPr lang="en-US" sz="1600" b="1" dirty="0"/>
                <a:t>if a podcast is right </a:t>
              </a:r>
              <a:r>
                <a:rPr lang="en-US" sz="1600" dirty="0"/>
                <a:t>for your business.</a:t>
              </a:r>
            </a:p>
            <a:p>
              <a:pPr marL="342900" indent="-342900">
                <a:buFont typeface="+mj-lt"/>
                <a:buAutoNum type="arabicPeriod"/>
              </a:pPr>
              <a:r>
                <a:rPr lang="en-US" sz="1600" dirty="0"/>
                <a:t>Next, we’ll meet with your content team to </a:t>
              </a:r>
              <a:r>
                <a:rPr lang="en-US" sz="1600" b="1" dirty="0"/>
                <a:t>lay out a six-month plan</a:t>
              </a:r>
              <a:r>
                <a:rPr lang="en-US" sz="1600" dirty="0"/>
                <a:t> of two podcasts/month, and we will…</a:t>
              </a:r>
            </a:p>
            <a:p>
              <a:pPr marL="800100" lvl="1" indent="-342900">
                <a:buAutoNum type="alphaLcPeriod"/>
              </a:pPr>
              <a:r>
                <a:rPr lang="en-US" sz="1600" dirty="0"/>
                <a:t>Identify Subject Matter Experts (SMEs) on your team</a:t>
              </a:r>
            </a:p>
            <a:p>
              <a:pPr marL="800100" lvl="1" indent="-342900">
                <a:buAutoNum type="alphaLcPeriod"/>
              </a:pPr>
              <a:r>
                <a:rPr lang="en-US" sz="1600" dirty="0"/>
                <a:t>Equip your SMEs to record</a:t>
              </a:r>
            </a:p>
            <a:p>
              <a:pPr marL="800100" lvl="1" indent="-342900">
                <a:buAutoNum type="alphaLcPeriod"/>
              </a:pPr>
              <a:r>
                <a:rPr lang="en-US" sz="1600" dirty="0"/>
                <a:t>Determine appropriate questions and script interviews</a:t>
              </a:r>
            </a:p>
            <a:p>
              <a:pPr marL="800100" lvl="1" indent="-342900">
                <a:buAutoNum type="alphaLcPeriod"/>
              </a:pPr>
              <a:r>
                <a:rPr lang="en-US" sz="1600" dirty="0"/>
                <a:t>Rehearse with and coach your SMEs 	</a:t>
              </a:r>
            </a:p>
          </p:txBody>
        </p:sp>
        <p:sp>
          <p:nvSpPr>
            <p:cNvPr id="3" name="TextBox 2">
              <a:extLst>
                <a:ext uri="{FF2B5EF4-FFF2-40B4-BE49-F238E27FC236}">
                  <a16:creationId xmlns:a16="http://schemas.microsoft.com/office/drawing/2014/main" id="{19B70F3C-C05B-441F-B2E7-2F7A881659A4}"/>
                </a:ext>
              </a:extLst>
            </p:cNvPr>
            <p:cNvSpPr txBox="1"/>
            <p:nvPr/>
          </p:nvSpPr>
          <p:spPr>
            <a:xfrm>
              <a:off x="3300370" y="3991895"/>
              <a:ext cx="6610525" cy="2554545"/>
            </a:xfrm>
            <a:prstGeom prst="rect">
              <a:avLst/>
            </a:prstGeom>
            <a:noFill/>
          </p:spPr>
          <p:txBody>
            <a:bodyPr wrap="square" rtlCol="0">
              <a:spAutoFit/>
            </a:bodyPr>
            <a:lstStyle/>
            <a:p>
              <a:pPr marL="342900" indent="-342900">
                <a:buFont typeface="+mj-lt"/>
                <a:buAutoNum type="arabicPeriod" startAt="4"/>
              </a:pPr>
              <a:r>
                <a:rPr lang="en-US" sz="1600" dirty="0"/>
                <a:t>We’ll </a:t>
              </a:r>
              <a:r>
                <a:rPr lang="en-US" sz="1600" b="1" dirty="0"/>
                <a:t>line up voice talent </a:t>
              </a:r>
              <a:r>
                <a:rPr lang="en-US" sz="1600" dirty="0"/>
                <a:t>to conduct interviews</a:t>
              </a:r>
            </a:p>
            <a:p>
              <a:pPr marL="342900" indent="-342900">
                <a:buFont typeface="+mj-lt"/>
                <a:buAutoNum type="arabicPeriod" startAt="4"/>
              </a:pPr>
              <a:r>
                <a:rPr lang="en-US" sz="1600" dirty="0"/>
                <a:t>We’ll work with your graphics team to </a:t>
              </a:r>
              <a:r>
                <a:rPr lang="en-US" sz="1600" b="1" dirty="0"/>
                <a:t>create cover and thumbnail art</a:t>
              </a:r>
            </a:p>
            <a:p>
              <a:pPr marL="342900" indent="-342900">
                <a:buFont typeface="+mj-lt"/>
                <a:buAutoNum type="arabicPeriod" startAt="4"/>
              </a:pPr>
              <a:r>
                <a:rPr lang="en-US" sz="1600" dirty="0"/>
                <a:t>Puget Sounds will </a:t>
              </a:r>
              <a:r>
                <a:rPr lang="en-US" sz="1600" b="1" dirty="0"/>
                <a:t>scout the perfect music </a:t>
              </a:r>
              <a:r>
                <a:rPr lang="en-US" sz="1600" dirty="0"/>
                <a:t>for your podcast, if needed</a:t>
              </a:r>
            </a:p>
            <a:p>
              <a:pPr marL="342900" indent="-342900">
                <a:buFont typeface="+mj-lt"/>
                <a:buAutoNum type="arabicPeriod" startAt="4"/>
              </a:pPr>
              <a:r>
                <a:rPr lang="en-US" sz="1600" dirty="0"/>
                <a:t>Our director and tech will be </a:t>
              </a:r>
              <a:r>
                <a:rPr lang="en-US" sz="1600" b="1" dirty="0"/>
                <a:t>present for coaching and support </a:t>
              </a:r>
              <a:r>
                <a:rPr lang="en-US" sz="1600" dirty="0"/>
                <a:t>during episode recordings</a:t>
              </a:r>
            </a:p>
            <a:p>
              <a:pPr marL="342900" indent="-342900">
                <a:buFont typeface="+mj-lt"/>
                <a:buAutoNum type="arabicPeriod" startAt="4"/>
              </a:pPr>
              <a:r>
                <a:rPr lang="en-US" sz="1600" dirty="0"/>
                <a:t>Our audio tech will </a:t>
              </a:r>
              <a:r>
                <a:rPr lang="en-US" sz="1600" b="1" dirty="0"/>
                <a:t>produce and publish </a:t>
              </a:r>
              <a:r>
                <a:rPr lang="en-US" sz="1600" dirty="0"/>
                <a:t>your episodes</a:t>
              </a:r>
            </a:p>
            <a:p>
              <a:pPr marL="342900" indent="-342900">
                <a:buFont typeface="+mj-lt"/>
                <a:buAutoNum type="arabicPeriod" startAt="4"/>
              </a:pPr>
              <a:endParaRPr lang="en-US" sz="1600" dirty="0"/>
            </a:p>
            <a:p>
              <a:pPr marL="342900" indent="-342900">
                <a:buFont typeface="+mj-lt"/>
                <a:buAutoNum type="arabicPeriod" startAt="4"/>
              </a:pPr>
              <a:endParaRPr lang="en-US" sz="1600" dirty="0"/>
            </a:p>
            <a:p>
              <a:pPr marL="342900" indent="-342900">
                <a:buFont typeface="+mj-lt"/>
                <a:buAutoNum type="arabicPeriod" startAt="4"/>
              </a:pPr>
              <a:endParaRPr lang="en-US" sz="1600" dirty="0"/>
            </a:p>
            <a:p>
              <a:pPr marL="342900" indent="-342900">
                <a:buFont typeface="+mj-lt"/>
                <a:buAutoNum type="arabicPeriod" startAt="4"/>
              </a:pPr>
              <a:endParaRPr lang="en-US" sz="1600" dirty="0"/>
            </a:p>
          </p:txBody>
        </p:sp>
      </p:grpSp>
      <p:pic>
        <p:nvPicPr>
          <p:cNvPr id="9" name="Picture 8" descr="A person sitting on the grass&#10;&#10;Description automatically generated">
            <a:extLst>
              <a:ext uri="{FF2B5EF4-FFF2-40B4-BE49-F238E27FC236}">
                <a16:creationId xmlns:a16="http://schemas.microsoft.com/office/drawing/2014/main" id="{426D1C12-2DD4-411C-A591-72E3C4349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539" y="1834481"/>
            <a:ext cx="2547850" cy="3651919"/>
          </a:xfrm>
          <a:prstGeom prst="rect">
            <a:avLst/>
          </a:prstGeom>
        </p:spPr>
      </p:pic>
    </p:spTree>
    <p:extLst>
      <p:ext uri="{BB962C8B-B14F-4D97-AF65-F5344CB8AC3E}">
        <p14:creationId xmlns:p14="http://schemas.microsoft.com/office/powerpoint/2010/main" val="2725728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device&#10;&#10;Description automatically generated">
            <a:extLst>
              <a:ext uri="{FF2B5EF4-FFF2-40B4-BE49-F238E27FC236}">
                <a16:creationId xmlns:a16="http://schemas.microsoft.com/office/drawing/2014/main" id="{3A4C9AC1-1CCC-402F-9610-63731AF09AF6}"/>
              </a:ext>
            </a:extLst>
          </p:cNvPr>
          <p:cNvPicPr>
            <a:picLocks noChangeAspect="1"/>
          </p:cNvPicPr>
          <p:nvPr/>
        </p:nvPicPr>
        <p:blipFill rotWithShape="1">
          <a:blip r:embed="rId2">
            <a:extLst>
              <a:ext uri="{28A0092B-C50C-407E-A947-70E740481C1C}">
                <a14:useLocalDpi xmlns:a14="http://schemas.microsoft.com/office/drawing/2010/main" val="0"/>
              </a:ext>
            </a:extLst>
          </a:blip>
          <a:srcRect t="14545"/>
          <a:stretch/>
        </p:blipFill>
        <p:spPr>
          <a:xfrm>
            <a:off x="9779725" y="444168"/>
            <a:ext cx="1950720" cy="5860502"/>
          </a:xfrm>
          <a:prstGeom prst="rect">
            <a:avLst/>
          </a:prstGeom>
        </p:spPr>
      </p:pic>
      <p:sp>
        <p:nvSpPr>
          <p:cNvPr id="4" name="Slide Number Placeholder 3">
            <a:extLst>
              <a:ext uri="{FF2B5EF4-FFF2-40B4-BE49-F238E27FC236}">
                <a16:creationId xmlns:a16="http://schemas.microsoft.com/office/drawing/2014/main" id="{0597A7E4-BA76-4D48-912F-6B51E9637307}"/>
              </a:ext>
            </a:extLst>
          </p:cNvPr>
          <p:cNvSpPr>
            <a:spLocks noGrp="1"/>
          </p:cNvSpPr>
          <p:nvPr>
            <p:ph type="sldNum" sz="quarter" idx="12"/>
          </p:nvPr>
        </p:nvSpPr>
        <p:spPr/>
        <p:txBody>
          <a:bodyPr/>
          <a:lstStyle/>
          <a:p>
            <a:fld id="{BAAFFEF9-38AC-45CC-B905-536B744EA8EA}" type="slidenum">
              <a:rPr lang="en-US" smtClean="0"/>
              <a:t>6</a:t>
            </a:fld>
            <a:endParaRPr lang="en-US"/>
          </a:p>
        </p:txBody>
      </p:sp>
      <p:sp>
        <p:nvSpPr>
          <p:cNvPr id="5" name="TextBox 4">
            <a:extLst>
              <a:ext uri="{FF2B5EF4-FFF2-40B4-BE49-F238E27FC236}">
                <a16:creationId xmlns:a16="http://schemas.microsoft.com/office/drawing/2014/main" id="{CB3BF661-B0E6-4054-A73F-800E2BAF217A}"/>
              </a:ext>
            </a:extLst>
          </p:cNvPr>
          <p:cNvSpPr txBox="1"/>
          <p:nvPr/>
        </p:nvSpPr>
        <p:spPr>
          <a:xfrm>
            <a:off x="2608976" y="691751"/>
            <a:ext cx="7170749" cy="584775"/>
          </a:xfrm>
          <a:prstGeom prst="rect">
            <a:avLst/>
          </a:prstGeom>
          <a:noFill/>
        </p:spPr>
        <p:txBody>
          <a:bodyPr wrap="square" rtlCol="0">
            <a:spAutoFit/>
          </a:bodyPr>
          <a:lstStyle/>
          <a:p>
            <a:pPr algn="ctr"/>
            <a:r>
              <a:rPr lang="en-US" sz="3200" dirty="0">
                <a:latin typeface="+mj-lt"/>
              </a:rPr>
              <a:t>Choose your learning curve (or none)</a:t>
            </a:r>
          </a:p>
        </p:txBody>
      </p:sp>
      <p:sp>
        <p:nvSpPr>
          <p:cNvPr id="6" name="Rectangle: Rounded Corners 5">
            <a:extLst>
              <a:ext uri="{FF2B5EF4-FFF2-40B4-BE49-F238E27FC236}">
                <a16:creationId xmlns:a16="http://schemas.microsoft.com/office/drawing/2014/main" id="{4B7C1867-94BC-4F8E-A38D-1367933425C3}"/>
              </a:ext>
            </a:extLst>
          </p:cNvPr>
          <p:cNvSpPr/>
          <p:nvPr/>
        </p:nvSpPr>
        <p:spPr>
          <a:xfrm>
            <a:off x="557869" y="1468071"/>
            <a:ext cx="4449560" cy="46978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D4E7E8B-0C50-4106-A89F-D968557899D9}"/>
              </a:ext>
            </a:extLst>
          </p:cNvPr>
          <p:cNvSpPr txBox="1"/>
          <p:nvPr/>
        </p:nvSpPr>
        <p:spPr>
          <a:xfrm>
            <a:off x="788566" y="1694574"/>
            <a:ext cx="3921853" cy="369332"/>
          </a:xfrm>
          <a:prstGeom prst="rect">
            <a:avLst/>
          </a:prstGeom>
          <a:noFill/>
        </p:spPr>
        <p:txBody>
          <a:bodyPr wrap="square" rtlCol="0">
            <a:spAutoFit/>
          </a:bodyPr>
          <a:lstStyle/>
          <a:p>
            <a:pPr algn="ctr"/>
            <a:r>
              <a:rPr lang="en-US" dirty="0"/>
              <a:t>THE COMPLETE PODCAST PACKAGE</a:t>
            </a:r>
          </a:p>
        </p:txBody>
      </p:sp>
      <p:sp>
        <p:nvSpPr>
          <p:cNvPr id="8" name="TextBox 7">
            <a:extLst>
              <a:ext uri="{FF2B5EF4-FFF2-40B4-BE49-F238E27FC236}">
                <a16:creationId xmlns:a16="http://schemas.microsoft.com/office/drawing/2014/main" id="{885B3AAF-590F-4B9A-AA01-38C44E6890D9}"/>
              </a:ext>
            </a:extLst>
          </p:cNvPr>
          <p:cNvSpPr txBox="1"/>
          <p:nvPr/>
        </p:nvSpPr>
        <p:spPr>
          <a:xfrm>
            <a:off x="788566" y="2427954"/>
            <a:ext cx="4286774" cy="3754874"/>
          </a:xfrm>
          <a:prstGeom prst="rect">
            <a:avLst/>
          </a:prstGeom>
          <a:noFill/>
        </p:spPr>
        <p:txBody>
          <a:bodyPr wrap="square" rtlCol="0">
            <a:spAutoFit/>
          </a:bodyPr>
          <a:lstStyle/>
          <a:p>
            <a:pPr marL="342900" indent="-342900">
              <a:buAutoNum type="arabicPeriod"/>
            </a:pPr>
            <a:r>
              <a:rPr lang="en-US" sz="1400" dirty="0"/>
              <a:t>Podcast set up, content, and production</a:t>
            </a:r>
          </a:p>
          <a:p>
            <a:pPr marL="342900" indent="-342900">
              <a:buAutoNum type="arabicPeriod"/>
            </a:pPr>
            <a:r>
              <a:rPr lang="en-US" sz="1400" dirty="0"/>
              <a:t>Hosting and publishing</a:t>
            </a:r>
          </a:p>
          <a:p>
            <a:pPr marL="342900" indent="-342900">
              <a:buAutoNum type="arabicPeriod"/>
            </a:pPr>
            <a:r>
              <a:rPr lang="en-US" sz="1400" dirty="0"/>
              <a:t>Cover and thumbnail art (artist fees not included)</a:t>
            </a:r>
          </a:p>
          <a:p>
            <a:pPr marL="342900" indent="-342900">
              <a:buAutoNum type="arabicPeriod"/>
            </a:pPr>
            <a:r>
              <a:rPr lang="en-US" sz="1400" dirty="0"/>
              <a:t>Distribution</a:t>
            </a:r>
          </a:p>
          <a:p>
            <a:pPr marL="342900" indent="-342900">
              <a:buAutoNum type="arabicPeriod"/>
            </a:pPr>
            <a:r>
              <a:rPr lang="en-US" sz="1400" dirty="0"/>
              <a:t>Stats</a:t>
            </a:r>
          </a:p>
          <a:p>
            <a:pPr marL="342900" indent="-342900">
              <a:buAutoNum type="arabicPeriod"/>
            </a:pPr>
            <a:r>
              <a:rPr lang="en-US" sz="1400" dirty="0"/>
              <a:t>Voice talent (artist fees not included)</a:t>
            </a:r>
          </a:p>
          <a:p>
            <a:pPr marL="342900" indent="-342900">
              <a:buAutoNum type="arabicPeriod"/>
            </a:pPr>
            <a:r>
              <a:rPr lang="en-US" sz="1400" dirty="0"/>
              <a:t>Music</a:t>
            </a:r>
          </a:p>
          <a:p>
            <a:pPr marL="342900" indent="-342900">
              <a:buAutoNum type="arabicPeriod"/>
            </a:pPr>
            <a:r>
              <a:rPr lang="en-US" sz="1400" dirty="0"/>
              <a:t>Show notes and episode transcripts</a:t>
            </a:r>
          </a:p>
          <a:p>
            <a:endParaRPr lang="en-US" sz="1400" dirty="0"/>
          </a:p>
          <a:p>
            <a:r>
              <a:rPr lang="en-US" sz="1400" dirty="0"/>
              <a:t>Optional extras include direction, social media posting, merchandising assistance, newsletter content, tech recommendations and support.</a:t>
            </a:r>
          </a:p>
          <a:p>
            <a:endParaRPr lang="en-US" sz="1400" dirty="0"/>
          </a:p>
          <a:p>
            <a:r>
              <a:rPr lang="en-US" sz="1400" dirty="0"/>
              <a:t>Total package: $2000 first month, $1800/month thereafter; $20,000 first year, if paid annually (equals one month free)</a:t>
            </a:r>
          </a:p>
          <a:p>
            <a:pPr marL="342900" indent="-342900">
              <a:buAutoNum type="arabicPeriod"/>
            </a:pPr>
            <a:endParaRPr lang="en-US" sz="1400" dirty="0"/>
          </a:p>
        </p:txBody>
      </p:sp>
      <p:sp>
        <p:nvSpPr>
          <p:cNvPr id="3" name="TextBox 2">
            <a:extLst>
              <a:ext uri="{FF2B5EF4-FFF2-40B4-BE49-F238E27FC236}">
                <a16:creationId xmlns:a16="http://schemas.microsoft.com/office/drawing/2014/main" id="{467563EC-31BE-43CA-B11E-CF8CB174F3A4}"/>
              </a:ext>
            </a:extLst>
          </p:cNvPr>
          <p:cNvSpPr txBox="1"/>
          <p:nvPr/>
        </p:nvSpPr>
        <p:spPr>
          <a:xfrm>
            <a:off x="5404208" y="2460915"/>
            <a:ext cx="3978738" cy="2585323"/>
          </a:xfrm>
          <a:prstGeom prst="rect">
            <a:avLst/>
          </a:prstGeom>
          <a:noFill/>
        </p:spPr>
        <p:txBody>
          <a:bodyPr wrap="square" rtlCol="0">
            <a:spAutoFit/>
          </a:bodyPr>
          <a:lstStyle/>
          <a:p>
            <a:r>
              <a:rPr lang="en-US" dirty="0"/>
              <a:t>Our </a:t>
            </a:r>
            <a:r>
              <a:rPr lang="en-US" b="1" dirty="0"/>
              <a:t>Complete Podcast Package </a:t>
            </a:r>
            <a:r>
              <a:rPr lang="en-US" dirty="0"/>
              <a:t>is perfect if you know a podcast would be great for your business, but you don’t have time to create it yourself.</a:t>
            </a:r>
          </a:p>
          <a:p>
            <a:endParaRPr lang="en-US" dirty="0"/>
          </a:p>
          <a:p>
            <a:r>
              <a:rPr lang="en-US" dirty="0"/>
              <a:t>More of a </a:t>
            </a:r>
            <a:r>
              <a:rPr lang="en-US" b="1" dirty="0"/>
              <a:t>DIY</a:t>
            </a:r>
            <a:r>
              <a:rPr lang="en-US" dirty="0"/>
              <a:t>er? We get it. We also offer consultation and complementary services. Let us know what you’ll do — we’ll do the rest.</a:t>
            </a:r>
          </a:p>
        </p:txBody>
      </p:sp>
    </p:spTree>
    <p:extLst>
      <p:ext uri="{BB962C8B-B14F-4D97-AF65-F5344CB8AC3E}">
        <p14:creationId xmlns:p14="http://schemas.microsoft.com/office/powerpoint/2010/main" val="190714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97A7E4-BA76-4D48-912F-6B51E9637307}"/>
              </a:ext>
            </a:extLst>
          </p:cNvPr>
          <p:cNvSpPr>
            <a:spLocks noGrp="1"/>
          </p:cNvSpPr>
          <p:nvPr>
            <p:ph type="sldNum" sz="quarter" idx="12"/>
          </p:nvPr>
        </p:nvSpPr>
        <p:spPr/>
        <p:txBody>
          <a:bodyPr/>
          <a:lstStyle/>
          <a:p>
            <a:fld id="{BAAFFEF9-38AC-45CC-B905-536B744EA8EA}" type="slidenum">
              <a:rPr lang="en-US" smtClean="0"/>
              <a:t>7</a:t>
            </a:fld>
            <a:endParaRPr lang="en-US"/>
          </a:p>
        </p:txBody>
      </p:sp>
      <p:sp>
        <p:nvSpPr>
          <p:cNvPr id="5" name="TextBox 4">
            <a:extLst>
              <a:ext uri="{FF2B5EF4-FFF2-40B4-BE49-F238E27FC236}">
                <a16:creationId xmlns:a16="http://schemas.microsoft.com/office/drawing/2014/main" id="{2BC5ED18-F03A-444D-BC25-BA55FCD45078}"/>
              </a:ext>
            </a:extLst>
          </p:cNvPr>
          <p:cNvSpPr txBox="1"/>
          <p:nvPr/>
        </p:nvSpPr>
        <p:spPr>
          <a:xfrm>
            <a:off x="2606040" y="558007"/>
            <a:ext cx="9134856" cy="584775"/>
          </a:xfrm>
          <a:prstGeom prst="rect">
            <a:avLst/>
          </a:prstGeom>
          <a:noFill/>
        </p:spPr>
        <p:txBody>
          <a:bodyPr wrap="square" rtlCol="0">
            <a:spAutoFit/>
          </a:bodyPr>
          <a:lstStyle/>
          <a:p>
            <a:pPr algn="ctr"/>
            <a:r>
              <a:rPr lang="en-US" sz="3200" dirty="0">
                <a:latin typeface="+mj-lt"/>
              </a:rPr>
              <a:t>Your podcast team</a:t>
            </a:r>
          </a:p>
        </p:txBody>
      </p:sp>
      <p:sp>
        <p:nvSpPr>
          <p:cNvPr id="2" name="TextBox 1">
            <a:extLst>
              <a:ext uri="{FF2B5EF4-FFF2-40B4-BE49-F238E27FC236}">
                <a16:creationId xmlns:a16="http://schemas.microsoft.com/office/drawing/2014/main" id="{D2BF34F4-3C7F-4D3B-9D2D-64F96EFF28E2}"/>
              </a:ext>
            </a:extLst>
          </p:cNvPr>
          <p:cNvSpPr txBox="1"/>
          <p:nvPr/>
        </p:nvSpPr>
        <p:spPr>
          <a:xfrm>
            <a:off x="2026610" y="3852259"/>
            <a:ext cx="2452086" cy="2246769"/>
          </a:xfrm>
          <a:prstGeom prst="rect">
            <a:avLst/>
          </a:prstGeom>
          <a:noFill/>
        </p:spPr>
        <p:txBody>
          <a:bodyPr wrap="square" rtlCol="0">
            <a:spAutoFit/>
          </a:bodyPr>
          <a:lstStyle/>
          <a:p>
            <a:r>
              <a:rPr lang="en-US" sz="1600" dirty="0"/>
              <a:t>Shannon Perry</a:t>
            </a:r>
          </a:p>
          <a:p>
            <a:r>
              <a:rPr lang="en-US" sz="1600" dirty="0"/>
              <a:t>Managing Director</a:t>
            </a:r>
          </a:p>
          <a:p>
            <a:r>
              <a:rPr lang="en-US" sz="1200" dirty="0"/>
              <a:t>With Masters’ in English Literature and Digital Media Communications, our Managing Director is our reigning Word Nerd. She will help develop scripts that keep your episodes smart and focused. With several years’ podcasting experience under her belt, Shannon also oversees production &amp; publishing.</a:t>
            </a:r>
          </a:p>
        </p:txBody>
      </p:sp>
      <p:sp>
        <p:nvSpPr>
          <p:cNvPr id="10" name="TextBox 9">
            <a:extLst>
              <a:ext uri="{FF2B5EF4-FFF2-40B4-BE49-F238E27FC236}">
                <a16:creationId xmlns:a16="http://schemas.microsoft.com/office/drawing/2014/main" id="{5A181398-67A0-4F9B-8186-47E3CA57300A}"/>
              </a:ext>
            </a:extLst>
          </p:cNvPr>
          <p:cNvSpPr txBox="1"/>
          <p:nvPr/>
        </p:nvSpPr>
        <p:spPr>
          <a:xfrm>
            <a:off x="4718637" y="3852258"/>
            <a:ext cx="2789510" cy="1877437"/>
          </a:xfrm>
          <a:prstGeom prst="rect">
            <a:avLst/>
          </a:prstGeom>
          <a:noFill/>
        </p:spPr>
        <p:txBody>
          <a:bodyPr wrap="square" rtlCol="0">
            <a:spAutoFit/>
          </a:bodyPr>
          <a:lstStyle/>
          <a:p>
            <a:r>
              <a:rPr lang="en-US" sz="1600" dirty="0"/>
              <a:t>June Clark Eubanks</a:t>
            </a:r>
          </a:p>
          <a:p>
            <a:r>
              <a:rPr lang="en-US" sz="1600" dirty="0"/>
              <a:t>Creative Director</a:t>
            </a:r>
          </a:p>
          <a:p>
            <a:r>
              <a:rPr lang="en-US" sz="1200" dirty="0"/>
              <a:t>With and MFA in Directing, a background directing theater in Chicago, New York, and Miami, and a long and varied acting history, June knows how to pull the very best performance out of even the most reluctant and shy. She'll get your Subject Matter Experts "interview ready."</a:t>
            </a:r>
          </a:p>
        </p:txBody>
      </p:sp>
      <p:sp>
        <p:nvSpPr>
          <p:cNvPr id="12" name="TextBox 11">
            <a:extLst>
              <a:ext uri="{FF2B5EF4-FFF2-40B4-BE49-F238E27FC236}">
                <a16:creationId xmlns:a16="http://schemas.microsoft.com/office/drawing/2014/main" id="{9E4153CA-0D4F-4BEC-8EBA-7177E4A77663}"/>
              </a:ext>
            </a:extLst>
          </p:cNvPr>
          <p:cNvSpPr txBox="1"/>
          <p:nvPr/>
        </p:nvSpPr>
        <p:spPr>
          <a:xfrm>
            <a:off x="7583144" y="3852251"/>
            <a:ext cx="2572915" cy="2431435"/>
          </a:xfrm>
          <a:prstGeom prst="rect">
            <a:avLst/>
          </a:prstGeom>
          <a:noFill/>
        </p:spPr>
        <p:txBody>
          <a:bodyPr wrap="square" rtlCol="0">
            <a:spAutoFit/>
          </a:bodyPr>
          <a:lstStyle/>
          <a:p>
            <a:r>
              <a:rPr lang="en-US" sz="1600" dirty="0"/>
              <a:t>Heather McLaughlin</a:t>
            </a:r>
          </a:p>
          <a:p>
            <a:r>
              <a:rPr lang="en-US" sz="1600" dirty="0"/>
              <a:t>Administrative Director</a:t>
            </a:r>
          </a:p>
          <a:p>
            <a:r>
              <a:rPr lang="en-US" sz="1200" dirty="0"/>
              <a:t>Heather “backed into” accounting after many years of resistance, graduating from the Bookkeeping Certificate program at North Seattle College. She jumped at the chance to do something interesting with her newly minted degree. When not untangling artists' attempts to play with numbers, Heather can generally be found reading or running.</a:t>
            </a:r>
          </a:p>
        </p:txBody>
      </p:sp>
      <p:pic>
        <p:nvPicPr>
          <p:cNvPr id="6" name="Picture 5" descr="A person looking at the camera&#10;&#10;Description automatically generated">
            <a:extLst>
              <a:ext uri="{FF2B5EF4-FFF2-40B4-BE49-F238E27FC236}">
                <a16:creationId xmlns:a16="http://schemas.microsoft.com/office/drawing/2014/main" id="{6C2D76F7-D9CC-42CB-9C3F-47F59ED51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540" y="1368187"/>
            <a:ext cx="8035860" cy="2483269"/>
          </a:xfrm>
          <a:prstGeom prst="rect">
            <a:avLst/>
          </a:prstGeom>
        </p:spPr>
      </p:pic>
    </p:spTree>
    <p:extLst>
      <p:ext uri="{BB962C8B-B14F-4D97-AF65-F5344CB8AC3E}">
        <p14:creationId xmlns:p14="http://schemas.microsoft.com/office/powerpoint/2010/main" val="279964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DA47A5-D2E8-4E5C-A0A5-039ACBBE0044}"/>
              </a:ext>
            </a:extLst>
          </p:cNvPr>
          <p:cNvSpPr>
            <a:spLocks noGrp="1"/>
          </p:cNvSpPr>
          <p:nvPr>
            <p:ph type="sldNum" sz="quarter" idx="12"/>
          </p:nvPr>
        </p:nvSpPr>
        <p:spPr/>
        <p:txBody>
          <a:bodyPr/>
          <a:lstStyle/>
          <a:p>
            <a:pPr algn="r"/>
            <a:fld id="{BAAFFEF9-38AC-45CC-B905-536B744EA8EA}" type="slidenum">
              <a:rPr lang="en-US" smtClean="0"/>
              <a:pPr algn="r"/>
              <a:t>8</a:t>
            </a:fld>
            <a:endParaRPr lang="en-US" dirty="0"/>
          </a:p>
        </p:txBody>
      </p:sp>
      <p:sp>
        <p:nvSpPr>
          <p:cNvPr id="6" name="TextBox 5">
            <a:extLst>
              <a:ext uri="{FF2B5EF4-FFF2-40B4-BE49-F238E27FC236}">
                <a16:creationId xmlns:a16="http://schemas.microsoft.com/office/drawing/2014/main" id="{29A10008-EEB2-49BD-85B2-EA5A46936562}"/>
              </a:ext>
            </a:extLst>
          </p:cNvPr>
          <p:cNvSpPr txBox="1"/>
          <p:nvPr/>
        </p:nvSpPr>
        <p:spPr>
          <a:xfrm>
            <a:off x="2589262" y="708650"/>
            <a:ext cx="9134856" cy="954107"/>
          </a:xfrm>
          <a:prstGeom prst="rect">
            <a:avLst/>
          </a:prstGeom>
          <a:noFill/>
        </p:spPr>
        <p:txBody>
          <a:bodyPr wrap="square" rtlCol="0">
            <a:spAutoFit/>
          </a:bodyPr>
          <a:lstStyle/>
          <a:p>
            <a:pPr algn="ctr"/>
            <a:r>
              <a:rPr lang="en-US" sz="3200" dirty="0">
                <a:latin typeface="+mj-lt"/>
              </a:rPr>
              <a:t>Schedule your free, 45-minute consultation</a:t>
            </a:r>
          </a:p>
          <a:p>
            <a:pPr algn="ctr"/>
            <a:endParaRPr lang="en-US" sz="2400" dirty="0">
              <a:latin typeface="+mj-lt"/>
            </a:endParaRPr>
          </a:p>
        </p:txBody>
      </p:sp>
      <p:graphicFrame>
        <p:nvGraphicFramePr>
          <p:cNvPr id="2" name="Table 2">
            <a:extLst>
              <a:ext uri="{FF2B5EF4-FFF2-40B4-BE49-F238E27FC236}">
                <a16:creationId xmlns:a16="http://schemas.microsoft.com/office/drawing/2014/main" id="{EF10DB49-5EE0-4406-8CB0-9A9CFFCA9D5D}"/>
              </a:ext>
            </a:extLst>
          </p:cNvPr>
          <p:cNvGraphicFramePr>
            <a:graphicFrameLocks noGrp="1"/>
          </p:cNvGraphicFramePr>
          <p:nvPr>
            <p:extLst>
              <p:ext uri="{D42A27DB-BD31-4B8C-83A1-F6EECF244321}">
                <p14:modId xmlns:p14="http://schemas.microsoft.com/office/powerpoint/2010/main" val="810077803"/>
              </p:ext>
            </p:extLst>
          </p:nvPr>
        </p:nvGraphicFramePr>
        <p:xfrm>
          <a:off x="1302157" y="3130031"/>
          <a:ext cx="8128000" cy="2595880"/>
        </p:xfrm>
        <a:graphic>
          <a:graphicData uri="http://schemas.openxmlformats.org/drawingml/2006/table">
            <a:tbl>
              <a:tblPr/>
              <a:tblGrid>
                <a:gridCol w="1367989">
                  <a:extLst>
                    <a:ext uri="{9D8B030D-6E8A-4147-A177-3AD203B41FA5}">
                      <a16:colId xmlns:a16="http://schemas.microsoft.com/office/drawing/2014/main" val="629278801"/>
                    </a:ext>
                  </a:extLst>
                </a:gridCol>
                <a:gridCol w="6760011">
                  <a:extLst>
                    <a:ext uri="{9D8B030D-6E8A-4147-A177-3AD203B41FA5}">
                      <a16:colId xmlns:a16="http://schemas.microsoft.com/office/drawing/2014/main" val="3678413516"/>
                    </a:ext>
                  </a:extLst>
                </a:gridCol>
              </a:tblGrid>
              <a:tr h="370840">
                <a:tc>
                  <a:txBody>
                    <a:bodyPr/>
                    <a:lstStyle/>
                    <a:p>
                      <a:r>
                        <a:rPr lang="en-US" sz="1600" dirty="0"/>
                        <a:t>Website</a:t>
                      </a:r>
                      <a:endParaRPr lang="en-US" sz="1600" b="0" dirty="0">
                        <a:solidFill>
                          <a:schemeClr val="tx1"/>
                        </a:solidFill>
                        <a:latin typeface="+mn-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600" dirty="0">
                          <a:hlinkClick r:id="rId2">
                            <a:extLst>
                              <a:ext uri="{A12FA001-AC4F-418D-AE19-62706E023703}">
                                <ahyp:hlinkClr xmlns:ahyp="http://schemas.microsoft.com/office/drawing/2018/hyperlinkcolor" val="tx"/>
                              </a:ext>
                            </a:extLst>
                          </a:hlinkClick>
                        </a:rPr>
                        <a:t>Pugetsounds.com</a:t>
                      </a:r>
                      <a:endParaRPr lang="en-US" sz="1600" b="0" dirty="0">
                        <a:solidFill>
                          <a:schemeClr val="tx1"/>
                        </a:solidFill>
                        <a:latin typeface="+mn-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20885499"/>
                  </a:ext>
                </a:extLst>
              </a:tr>
              <a:tr h="370840">
                <a:tc>
                  <a:txBody>
                    <a:bodyPr/>
                    <a:lstStyle/>
                    <a:p>
                      <a:r>
                        <a:rPr lang="en-US" sz="1600" dirty="0"/>
                        <a:t>Email</a:t>
                      </a:r>
                      <a:endParaRPr lang="en-US" sz="1600" dirty="0">
                        <a:solidFill>
                          <a:schemeClr val="tx1"/>
                        </a:solidFill>
                        <a:latin typeface="+mn-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600" dirty="0"/>
                        <a:t>info@pugetsounds.com</a:t>
                      </a:r>
                      <a:endParaRPr lang="en-US" sz="1600" dirty="0">
                        <a:solidFill>
                          <a:schemeClr val="tx1"/>
                        </a:solidFill>
                        <a:latin typeface="+mn-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42547588"/>
                  </a:ext>
                </a:extLst>
              </a:tr>
              <a:tr h="370840">
                <a:tc>
                  <a:txBody>
                    <a:bodyPr/>
                    <a:lstStyle/>
                    <a:p>
                      <a:r>
                        <a:rPr lang="en-US" sz="1600" dirty="0"/>
                        <a:t>Telephone</a:t>
                      </a:r>
                      <a:endParaRPr lang="en-US" sz="1600" dirty="0">
                        <a:solidFill>
                          <a:schemeClr val="tx1"/>
                        </a:solidFill>
                        <a:latin typeface="+mn-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600" dirty="0"/>
                        <a:t>206.235.1452</a:t>
                      </a:r>
                      <a:endParaRPr lang="en-US" sz="1600" dirty="0">
                        <a:solidFill>
                          <a:schemeClr val="tx1"/>
                        </a:solidFill>
                        <a:latin typeface="+mn-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683500626"/>
                  </a:ext>
                </a:extLst>
              </a:tr>
              <a:tr h="370840">
                <a:tc>
                  <a:txBody>
                    <a:bodyPr/>
                    <a:lstStyle/>
                    <a:p>
                      <a:r>
                        <a:rPr lang="en-US" sz="1600" dirty="0"/>
                        <a:t>Twitter</a:t>
                      </a:r>
                      <a:endParaRPr lang="en-US" sz="1600" dirty="0">
                        <a:solidFill>
                          <a:schemeClr val="tx1"/>
                        </a:solidFill>
                        <a:latin typeface="+mn-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600" dirty="0"/>
                        <a:t>@PugetSoundsLLC</a:t>
                      </a:r>
                      <a:endParaRPr lang="en-US" sz="1600" dirty="0">
                        <a:solidFill>
                          <a:schemeClr val="tx1"/>
                        </a:solidFill>
                        <a:latin typeface="+mn-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95770288"/>
                  </a:ext>
                </a:extLst>
              </a:tr>
              <a:tr h="370840">
                <a:tc>
                  <a:txBody>
                    <a:bodyPr/>
                    <a:lstStyle/>
                    <a:p>
                      <a:r>
                        <a:rPr lang="en-US" sz="1600" dirty="0"/>
                        <a:t>Instagram</a:t>
                      </a:r>
                      <a:endParaRPr lang="en-US" sz="1600" dirty="0">
                        <a:solidFill>
                          <a:schemeClr val="tx1"/>
                        </a:solidFill>
                        <a:latin typeface="+mn-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600" dirty="0"/>
                        <a:t>@pugetsoundspodcasting</a:t>
                      </a:r>
                      <a:endParaRPr lang="en-US" sz="1600" dirty="0">
                        <a:solidFill>
                          <a:schemeClr val="tx1"/>
                        </a:solidFill>
                        <a:latin typeface="+mn-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03929918"/>
                  </a:ext>
                </a:extLst>
              </a:tr>
              <a:tr h="370840">
                <a:tc>
                  <a:txBody>
                    <a:bodyPr/>
                    <a:lstStyle/>
                    <a:p>
                      <a:r>
                        <a:rPr lang="en-US" sz="1600" dirty="0"/>
                        <a:t>Book me!</a:t>
                      </a:r>
                      <a:endParaRPr lang="en-US" sz="1600" dirty="0">
                        <a:solidFill>
                          <a:schemeClr val="tx1"/>
                        </a:solidFill>
                        <a:latin typeface="+mn-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600" dirty="0">
                          <a:hlinkClick r:id="rId3">
                            <a:extLst>
                              <a:ext uri="{A12FA001-AC4F-418D-AE19-62706E023703}">
                                <ahyp:hlinkClr xmlns:ahyp="http://schemas.microsoft.com/office/drawing/2018/hyperlinkcolor" val="tx"/>
                              </a:ext>
                            </a:extLst>
                          </a:hlinkClick>
                        </a:rPr>
                        <a:t>calendly.com/</a:t>
                      </a:r>
                      <a:r>
                        <a:rPr lang="en-US" sz="1600" dirty="0" err="1">
                          <a:hlinkClick r:id="rId3">
                            <a:extLst>
                              <a:ext uri="{A12FA001-AC4F-418D-AE19-62706E023703}">
                                <ahyp:hlinkClr xmlns:ahyp="http://schemas.microsoft.com/office/drawing/2018/hyperlinkcolor" val="tx"/>
                              </a:ext>
                            </a:extLst>
                          </a:hlinkClick>
                        </a:rPr>
                        <a:t>pugetsounds</a:t>
                      </a:r>
                      <a:r>
                        <a:rPr lang="en-US" sz="1600" dirty="0">
                          <a:hlinkClick r:id="rId3">
                            <a:extLst>
                              <a:ext uri="{A12FA001-AC4F-418D-AE19-62706E023703}">
                                <ahyp:hlinkClr xmlns:ahyp="http://schemas.microsoft.com/office/drawing/2018/hyperlinkcolor" val="tx"/>
                              </a:ext>
                            </a:extLst>
                          </a:hlinkClick>
                        </a:rPr>
                        <a:t>/free-consultation</a:t>
                      </a:r>
                      <a:endParaRPr lang="en-US" sz="1600" dirty="0">
                        <a:solidFill>
                          <a:schemeClr val="tx1"/>
                        </a:solidFill>
                        <a:latin typeface="+mn-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195965074"/>
                  </a:ext>
                </a:extLst>
              </a:tr>
              <a:tr h="370840">
                <a:tc>
                  <a:txBody>
                    <a:bodyPr/>
                    <a:lstStyle/>
                    <a:p>
                      <a:endParaRPr lang="en-US" sz="1600" dirty="0">
                        <a:solidFill>
                          <a:schemeClr val="tx1"/>
                        </a:solidFill>
                        <a:latin typeface="+mn-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US" sz="1600" dirty="0">
                        <a:solidFill>
                          <a:schemeClr val="tx1"/>
                        </a:solidFill>
                        <a:latin typeface="+mn-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58210266"/>
                  </a:ext>
                </a:extLst>
              </a:tr>
            </a:tbl>
          </a:graphicData>
        </a:graphic>
      </p:graphicFrame>
      <p:pic>
        <p:nvPicPr>
          <p:cNvPr id="8" name="Picture 7" descr="A picture containing person, person, person, table&#10;&#10;Description automatically generated">
            <a:extLst>
              <a:ext uri="{FF2B5EF4-FFF2-40B4-BE49-F238E27FC236}">
                <a16:creationId xmlns:a16="http://schemas.microsoft.com/office/drawing/2014/main" id="{9C0C49AD-2981-4CF2-9F73-7FCAA0CCE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32" y="1559710"/>
            <a:ext cx="5361003" cy="3013541"/>
          </a:xfrm>
          <a:prstGeom prst="rect">
            <a:avLst/>
          </a:prstGeom>
        </p:spPr>
      </p:pic>
    </p:spTree>
    <p:extLst>
      <p:ext uri="{BB962C8B-B14F-4D97-AF65-F5344CB8AC3E}">
        <p14:creationId xmlns:p14="http://schemas.microsoft.com/office/powerpoint/2010/main" val="900722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776</Words>
  <Application>Microsoft Office PowerPoint</Application>
  <PresentationFormat>Widescreen</PresentationFormat>
  <Paragraphs>84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Talk directly to your customers</vt:lpstr>
      <vt:lpstr>Podcasts are good business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Perry</dc:creator>
  <cp:lastModifiedBy>Shannon Perry</cp:lastModifiedBy>
  <cp:revision>52</cp:revision>
  <dcterms:created xsi:type="dcterms:W3CDTF">2020-09-30T02:34:49Z</dcterms:created>
  <dcterms:modified xsi:type="dcterms:W3CDTF">2020-10-12T20:56:22Z</dcterms:modified>
</cp:coreProperties>
</file>